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94" r:id="rId6"/>
    <p:sldId id="295" r:id="rId7"/>
    <p:sldId id="262" r:id="rId8"/>
    <p:sldId id="263" r:id="rId9"/>
    <p:sldId id="265" r:id="rId10"/>
    <p:sldId id="266" r:id="rId11"/>
    <p:sldId id="267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275" r:id="rId20"/>
    <p:sldId id="276" r:id="rId21"/>
    <p:sldId id="304" r:id="rId22"/>
    <p:sldId id="277" r:id="rId23"/>
    <p:sldId id="279" r:id="rId24"/>
    <p:sldId id="280" r:id="rId25"/>
    <p:sldId id="281" r:id="rId26"/>
    <p:sldId id="282" r:id="rId27"/>
    <p:sldId id="283" r:id="rId28"/>
    <p:sldId id="307" r:id="rId29"/>
    <p:sldId id="29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2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Состав акционеров - владельцев более 5% уставного капитала ПАО "МРСК Юга" на 31.03.2018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20"/>
      <c:rotY val="7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078828828828829"/>
          <c:y val="0.22536336324542974"/>
          <c:w val="0.8254504504504504"/>
          <c:h val="0.46674468683933212"/>
        </c:manualLayout>
      </c:layout>
      <c:pie3DChart>
        <c:varyColors val="1"/>
        <c:ser>
          <c:idx val="0"/>
          <c:order val="0"/>
          <c:tx>
            <c:strRef>
              <c:f>Лист1!$C$1</c:f>
              <c:strCache>
                <c:ptCount val="1"/>
                <c:pt idx="0">
                  <c:v>Состав акционеров на 13.03.2017 (последнюю дату закрытия реестра владельцев именных ценных бумаг)</c:v>
                </c:pt>
              </c:strCache>
            </c:strRef>
          </c:tx>
          <c:explosion val="36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Лист1!$B$2:$B$11</c:f>
              <c:strCache>
                <c:ptCount val="4"/>
                <c:pt idx="0">
                  <c:v>Публичное акционерное общество «Российские сети»</c:v>
                </c:pt>
                <c:pt idx="1">
                  <c:v>PROTSVETANIYE HOLDINGS LIMITED</c:v>
                </c:pt>
                <c:pt idx="2">
                  <c:v>Государственная доля</c:v>
                </c:pt>
                <c:pt idx="3">
                  <c:v>Остальные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4"/>
                <c:pt idx="0">
                  <c:v>65.12</c:v>
                </c:pt>
                <c:pt idx="1">
                  <c:v>7.71</c:v>
                </c:pt>
                <c:pt idx="2">
                  <c:v>0.1</c:v>
                </c:pt>
                <c:pt idx="3" formatCode="0.00">
                  <c:v>27.07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0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324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482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31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933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278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32506" y="6356450"/>
            <a:ext cx="2132707" cy="364628"/>
          </a:xfrm>
          <a:prstGeom prst="rect">
            <a:avLst/>
          </a:prstGeom>
        </p:spPr>
        <p:txBody>
          <a:bodyPr lIns="91018" tIns="45497" rIns="91018" bIns="45497" anchor="ctr"/>
          <a:lstStyle>
            <a:lvl1pPr algn="l">
              <a:defRPr/>
            </a:lvl1pPr>
          </a:lstStyle>
          <a:p>
            <a:pPr defTabSz="91012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71292" y="6356614"/>
            <a:ext cx="439048" cy="364629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08056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50728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633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51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4" y="6356351"/>
            <a:ext cx="2895600" cy="36512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32E75-6894-4793-9ACC-FC792B74EA7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218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713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8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833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789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1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1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527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1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592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993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077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0" y="331018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50" y="285398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609" y="116632"/>
            <a:ext cx="817371" cy="8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79" y="340180"/>
            <a:ext cx="336917" cy="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 userDrawn="1"/>
        </p:nvSpPr>
        <p:spPr>
          <a:xfrm rot="5400000">
            <a:off x="120075" y="406424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 userDrawn="1"/>
        </p:nvSpPr>
        <p:spPr>
          <a:xfrm>
            <a:off x="452624" y="510541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 userDrawn="1"/>
        </p:nvSpPr>
        <p:spPr>
          <a:xfrm rot="10800000">
            <a:off x="443106" y="351790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15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6.jpg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6.jpg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emf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emf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esenkotg\AppData\Local\Microsoft\Windows\Temporary Internet Files\Content.Outlook\4WWCS5OQ\Презентация_Опора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461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497" y="5965973"/>
            <a:ext cx="2140197" cy="862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896" y="5805996"/>
            <a:ext cx="1846551" cy="10520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9822" y="4778667"/>
            <a:ext cx="8976674" cy="1015663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 dirty="0">
                <a:solidFill>
                  <a:srgbClr val="000000"/>
                </a:solidFill>
              </a:rPr>
              <a:t>ОСНОВНЫЕ ПОКАЗАТЕЛИ ДЕЯТЕЛЬНОСТИ </a:t>
            </a:r>
            <a:endParaRPr lang="ru-RU" altLang="ru-RU" sz="2400" b="1" dirty="0" smtClean="0">
              <a:solidFill>
                <a:srgbClr val="00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altLang="ru-RU" sz="2400" b="1" dirty="0" smtClean="0">
                <a:solidFill>
                  <a:srgbClr val="000000"/>
                </a:solidFill>
              </a:rPr>
              <a:t>ЗА 1 квартал 2018 ГОД</a:t>
            </a:r>
            <a:endParaRPr lang="ru-RU" altLang="ru-RU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3258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4002921" y="356660"/>
            <a:ext cx="50434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РЕШЕНИЯ, ПРИНЯТЫЕ СОВЕТОМ ДИРЕКТОРОВ</a:t>
            </a:r>
            <a:endParaRPr lang="ru-RU" altLang="ru-RU" sz="1300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Прямоугольник 2"/>
          <p:cNvSpPr>
            <a:spLocks noChangeArrowheads="1"/>
          </p:cNvSpPr>
          <p:nvPr/>
        </p:nvSpPr>
        <p:spPr bwMode="auto">
          <a:xfrm>
            <a:off x="268230" y="680002"/>
            <a:ext cx="8856662" cy="5669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200" b="1" dirty="0" smtClean="0">
                <a:solidFill>
                  <a:srgbClr val="002060"/>
                </a:solidFill>
              </a:rPr>
              <a:t>В 1 квартале 2018 года проведено 12 заседаний Совета директоров ПАО «МРСК Юга» (в заочной форме) на которых рассмотрено 30 вопросов. Наиболее важные вопросы были рассмотрены Советом директоров на следующих заседаниях: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200" b="1" dirty="0" smtClean="0">
              <a:solidFill>
                <a:srgbClr val="002060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200" b="1" dirty="0" smtClean="0">
                <a:solidFill>
                  <a:srgbClr val="002060"/>
                </a:solidFill>
              </a:rPr>
              <a:t>Совет директоров ПАО «МРСК Юга» 02.02.2018 (Протокол № 258/2018 от 05.02.2018)</a:t>
            </a:r>
          </a:p>
          <a:p>
            <a:pPr algn="just">
              <a:buFontTx/>
              <a:buNone/>
              <a:defRPr/>
            </a:pPr>
            <a:r>
              <a:rPr lang="ru-RU" altLang="ru-RU" sz="1200" dirty="0" smtClean="0"/>
              <a:t>Советом директоров у</a:t>
            </a:r>
            <a:r>
              <a:rPr lang="ru-RU" sz="1200" dirty="0" smtClean="0"/>
              <a:t>тверждены Комплексная программа </a:t>
            </a:r>
            <a:r>
              <a:rPr lang="ru-RU" sz="1200" dirty="0"/>
              <a:t>по снижению рисков травматизма персонала ПАО «МРСК Юга» и сторонних лиц на объектах электросетевого комплекса ПАО «МРСК Юга» на период 2018-2021 гг</a:t>
            </a:r>
            <a:r>
              <a:rPr lang="ru-RU" sz="1200" dirty="0" smtClean="0"/>
              <a:t>., </a:t>
            </a:r>
            <a:r>
              <a:rPr lang="ru-RU" sz="1200" dirty="0"/>
              <a:t>Положение о дивидендной политике ПАО «МРСК Юга» в новой </a:t>
            </a:r>
            <a:r>
              <a:rPr lang="ru-RU" sz="1200" dirty="0" smtClean="0"/>
              <a:t>редакции.</a:t>
            </a:r>
          </a:p>
          <a:p>
            <a:pPr algn="just">
              <a:buFontTx/>
              <a:buNone/>
              <a:defRPr/>
            </a:pPr>
            <a:r>
              <a:rPr lang="ru-RU" altLang="ru-RU" sz="1200" dirty="0" smtClean="0"/>
              <a:t/>
            </a:r>
            <a:br>
              <a:rPr lang="ru-RU" altLang="ru-RU" sz="1200" dirty="0" smtClean="0"/>
            </a:br>
            <a:r>
              <a:rPr lang="ru-RU" altLang="ru-RU" sz="1200" b="1" dirty="0" smtClean="0">
                <a:solidFill>
                  <a:srgbClr val="002060"/>
                </a:solidFill>
              </a:rPr>
              <a:t>Совет директоров ПАО «МРСК Юга» 12.02.2018 (Протокол № 260/2018 от 14.02.2018)</a:t>
            </a:r>
          </a:p>
          <a:p>
            <a:pPr algn="just">
              <a:buFontTx/>
              <a:buNone/>
              <a:defRPr/>
            </a:pPr>
            <a:r>
              <a:rPr lang="ru-RU" sz="1200" dirty="0" smtClean="0"/>
              <a:t>Советом директоров </a:t>
            </a:r>
            <a:r>
              <a:rPr lang="ru-RU" sz="1200" dirty="0"/>
              <a:t>утвержден Кредитный план ПАО «МРСК Юга» на 1 квартал 2018 года в новой </a:t>
            </a:r>
            <a:r>
              <a:rPr lang="ru-RU" sz="1200" dirty="0" smtClean="0"/>
              <a:t>редакции, утверждены целевые </a:t>
            </a:r>
            <a:r>
              <a:rPr lang="ru-RU" sz="1200" dirty="0"/>
              <a:t>программы по производственной деятельности ПАО «МРСК Юга» на 2018-2022 гг</a:t>
            </a:r>
            <a:r>
              <a:rPr lang="ru-RU" sz="1200" dirty="0" smtClean="0"/>
              <a:t>.</a:t>
            </a:r>
          </a:p>
          <a:p>
            <a:pPr algn="just">
              <a:buFontTx/>
              <a:buNone/>
              <a:defRPr/>
            </a:pPr>
            <a:endParaRPr lang="ru-RU" altLang="ru-RU" sz="1200" b="1" dirty="0" smtClean="0">
              <a:solidFill>
                <a:srgbClr val="002060"/>
              </a:solidFill>
            </a:endParaRPr>
          </a:p>
          <a:p>
            <a:pPr>
              <a:buFontTx/>
              <a:buNone/>
              <a:defRPr/>
            </a:pPr>
            <a:r>
              <a:rPr lang="ru-RU" altLang="ru-RU" sz="1200" b="1" dirty="0" smtClean="0">
                <a:solidFill>
                  <a:srgbClr val="002060"/>
                </a:solidFill>
              </a:rPr>
              <a:t>Совет директоров ПАО «МРСК Юга» 21.02.2018 (Протокол № 261/2018 от 26.02.2018)</a:t>
            </a:r>
          </a:p>
          <a:p>
            <a:pPr algn="just">
              <a:buFontTx/>
              <a:buNone/>
              <a:defRPr/>
            </a:pPr>
            <a:r>
              <a:rPr lang="ru-RU" altLang="ru-RU" sz="1200" dirty="0" smtClean="0"/>
              <a:t>Советом директоров утверждены П</a:t>
            </a:r>
            <a:r>
              <a:rPr lang="ru-RU" sz="1200" dirty="0" smtClean="0"/>
              <a:t>рограмма </a:t>
            </a:r>
            <a:r>
              <a:rPr lang="ru-RU" sz="1200" dirty="0"/>
              <a:t>отчуждения непрофильных активов ПАО «МРСК Юга» в новой </a:t>
            </a:r>
            <a:r>
              <a:rPr lang="ru-RU" sz="1200" dirty="0" smtClean="0"/>
              <a:t>редакции, </a:t>
            </a:r>
            <a:r>
              <a:rPr lang="ru-RU" sz="1200" dirty="0"/>
              <a:t>Реестр непрофильных активов ПАО «МРСК Юга» на </a:t>
            </a:r>
            <a:r>
              <a:rPr lang="ru-RU" sz="1200" dirty="0" smtClean="0"/>
              <a:t>31.12.2017,</a:t>
            </a:r>
            <a:r>
              <a:rPr lang="ru-RU" sz="1200" dirty="0"/>
              <a:t> Порядок организации продажи непрофильных активов ПАО «МРСК Юга</a:t>
            </a:r>
            <a:r>
              <a:rPr lang="ru-RU" sz="1200" dirty="0" smtClean="0"/>
              <a:t>»</a:t>
            </a:r>
            <a:r>
              <a:rPr lang="ru-RU" altLang="ru-RU" sz="1200" dirty="0" smtClean="0"/>
              <a:t>.</a:t>
            </a:r>
          </a:p>
          <a:p>
            <a:pPr>
              <a:buFontTx/>
              <a:buNone/>
              <a:defRPr/>
            </a:pPr>
            <a:endParaRPr lang="ru-RU" altLang="ru-RU" sz="1200" b="1" dirty="0" smtClean="0">
              <a:solidFill>
                <a:srgbClr val="002060"/>
              </a:solidFill>
            </a:endParaRPr>
          </a:p>
          <a:p>
            <a:pPr>
              <a:buFontTx/>
              <a:buNone/>
              <a:defRPr/>
            </a:pPr>
            <a:r>
              <a:rPr lang="ru-RU" altLang="ru-RU" sz="1200" b="1" dirty="0" smtClean="0">
                <a:solidFill>
                  <a:srgbClr val="002060"/>
                </a:solidFill>
              </a:rPr>
              <a:t>Совет директоров ПАО «МРСК Юга» 22.02.2018 (Протокол № 262/2018 от 26.02.2018)</a:t>
            </a:r>
          </a:p>
          <a:p>
            <a:pPr algn="just">
              <a:buFontTx/>
              <a:buNone/>
              <a:defRPr/>
            </a:pPr>
            <a:r>
              <a:rPr lang="ru-RU" altLang="ru-RU" sz="1200" dirty="0" smtClean="0"/>
              <a:t>Советом директоров о</a:t>
            </a:r>
            <a:r>
              <a:rPr lang="ru-RU" sz="1200" dirty="0" smtClean="0"/>
              <a:t>добрен </a:t>
            </a:r>
            <a:r>
              <a:rPr lang="ru-RU" sz="1200" dirty="0"/>
              <a:t>проект инвестиционной программы ПАО «МРСК Юга» на 2019-2023 годы и проект изменений, вносимых в инвестиционную программу ПАО «МРСК Юга» на период 2016-2022 годы, утвержденную приказом Минэнерго России от 30.11.2015 № 898 (в редакции приказов Минэнерго России от 22 декабря 2016 г. № 1387, от 18.12.2017г</a:t>
            </a:r>
            <a:r>
              <a:rPr lang="ru-RU" sz="1200" dirty="0" smtClean="0"/>
              <a:t>. № </a:t>
            </a:r>
            <a:r>
              <a:rPr lang="ru-RU" sz="1200" dirty="0"/>
              <a:t>25</a:t>
            </a:r>
            <a:r>
              <a:rPr lang="ru-RU" sz="1200" dirty="0" smtClean="0"/>
              <a:t>@).</a:t>
            </a:r>
          </a:p>
          <a:p>
            <a:pPr algn="just">
              <a:buFontTx/>
              <a:buNone/>
              <a:defRPr/>
            </a:pPr>
            <a:endParaRPr lang="ru-RU" altLang="ru-RU" sz="1200" b="1" dirty="0">
              <a:solidFill>
                <a:srgbClr val="002060"/>
              </a:solidFill>
            </a:endParaRPr>
          </a:p>
          <a:p>
            <a:pPr lvl="0">
              <a:spcBef>
                <a:spcPts val="0"/>
              </a:spcBef>
              <a:buNone/>
              <a:defRPr/>
            </a:pPr>
            <a:r>
              <a:rPr lang="ru-RU" altLang="ru-RU" sz="1200" b="1" dirty="0">
                <a:solidFill>
                  <a:srgbClr val="002060"/>
                </a:solidFill>
                <a:latin typeface="Calibri"/>
                <a:cs typeface="+mn-cs"/>
              </a:rPr>
              <a:t>Совет директоров ПАО «МРСК Юга» </a:t>
            </a:r>
            <a:r>
              <a:rPr lang="ru-RU" altLang="ru-RU" sz="1200" b="1" dirty="0" smtClean="0">
                <a:solidFill>
                  <a:srgbClr val="002060"/>
                </a:solidFill>
                <a:latin typeface="Calibri"/>
                <a:cs typeface="+mn-cs"/>
              </a:rPr>
              <a:t>06.03.2018 </a:t>
            </a:r>
            <a:r>
              <a:rPr lang="ru-RU" altLang="ru-RU" sz="1200" b="1" dirty="0">
                <a:solidFill>
                  <a:srgbClr val="002060"/>
                </a:solidFill>
                <a:latin typeface="Calibri"/>
                <a:cs typeface="+mn-cs"/>
              </a:rPr>
              <a:t>(Протокол № </a:t>
            </a:r>
            <a:r>
              <a:rPr lang="ru-RU" altLang="ru-RU" sz="1200" b="1" dirty="0" smtClean="0">
                <a:solidFill>
                  <a:srgbClr val="002060"/>
                </a:solidFill>
                <a:latin typeface="Calibri"/>
                <a:cs typeface="+mn-cs"/>
              </a:rPr>
              <a:t>263/2018 </a:t>
            </a:r>
            <a:r>
              <a:rPr lang="ru-RU" altLang="ru-RU" sz="1200" b="1" dirty="0">
                <a:solidFill>
                  <a:srgbClr val="002060"/>
                </a:solidFill>
                <a:latin typeface="Calibri"/>
                <a:cs typeface="+mn-cs"/>
              </a:rPr>
              <a:t>от </a:t>
            </a:r>
            <a:r>
              <a:rPr lang="ru-RU" altLang="ru-RU" sz="1200" b="1" dirty="0" smtClean="0">
                <a:solidFill>
                  <a:srgbClr val="002060"/>
                </a:solidFill>
                <a:latin typeface="Calibri"/>
                <a:cs typeface="+mn-cs"/>
              </a:rPr>
              <a:t>07.03.2018)</a:t>
            </a:r>
          </a:p>
          <a:p>
            <a:pPr lvl="0" algn="just">
              <a:spcBef>
                <a:spcPts val="0"/>
              </a:spcBef>
              <a:buNone/>
              <a:defRPr/>
            </a:pPr>
            <a:r>
              <a:rPr lang="ru-RU" altLang="ru-RU" sz="1200" dirty="0">
                <a:solidFill>
                  <a:prstClr val="black"/>
                </a:solidFill>
                <a:latin typeface="Calibri"/>
                <a:cs typeface="+mn-cs"/>
              </a:rPr>
              <a:t>Советом директоров </a:t>
            </a:r>
            <a:r>
              <a:rPr lang="ru-RU" altLang="ru-RU" sz="1200" dirty="0" smtClean="0">
                <a:solidFill>
                  <a:prstClr val="black"/>
                </a:solidFill>
                <a:latin typeface="Calibri"/>
                <a:cs typeface="+mn-cs"/>
              </a:rPr>
              <a:t>принята к сведению </a:t>
            </a:r>
            <a:r>
              <a:rPr lang="ru-RU" sz="1100" dirty="0" smtClean="0"/>
              <a:t>информация </a:t>
            </a:r>
            <a:r>
              <a:rPr lang="ru-RU" sz="1100" dirty="0"/>
              <a:t>о результатах антикоррупционного мониторинга ПАО «МРСК Юга» за 2017 </a:t>
            </a:r>
            <a:r>
              <a:rPr lang="ru-RU" sz="1100" dirty="0" smtClean="0"/>
              <a:t>год.</a:t>
            </a:r>
            <a:endParaRPr lang="ru-RU" altLang="ru-RU" sz="1100" b="1" dirty="0">
              <a:solidFill>
                <a:srgbClr val="002060"/>
              </a:solidFill>
              <a:latin typeface="Calibri"/>
              <a:cs typeface="+mn-cs"/>
            </a:endParaRPr>
          </a:p>
          <a:p>
            <a:pPr algn="just">
              <a:buFontTx/>
              <a:buNone/>
              <a:defRPr/>
            </a:pPr>
            <a:endParaRPr lang="ru-RU" altLang="ru-RU" sz="1200" b="1" dirty="0" smtClean="0">
              <a:solidFill>
                <a:srgbClr val="002060"/>
              </a:solidFill>
            </a:endParaRPr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 bwMode="auto">
          <a:xfrm>
            <a:off x="4572001" y="6433703"/>
            <a:ext cx="43204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10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7491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975100" y="485775"/>
            <a:ext cx="50434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РЕШЕНИЯ, ПРИНЯТЫЕ СОВЕТОМ ДИРЕКТОРОВ</a:t>
            </a:r>
            <a:endParaRPr lang="ru-RU" altLang="ru-RU" sz="1300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Прямоугольник 2"/>
          <p:cNvSpPr>
            <a:spLocks noChangeArrowheads="1"/>
          </p:cNvSpPr>
          <p:nvPr/>
        </p:nvSpPr>
        <p:spPr bwMode="auto">
          <a:xfrm>
            <a:off x="179387" y="772333"/>
            <a:ext cx="8785225" cy="489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100" b="1" dirty="0">
                <a:solidFill>
                  <a:srgbClr val="002060"/>
                </a:solidFill>
              </a:rPr>
              <a:t>Совет директоров ПАО «МРСК Юга» </a:t>
            </a:r>
            <a:r>
              <a:rPr lang="ru-RU" altLang="ru-RU" sz="1100" b="1" dirty="0" smtClean="0">
                <a:solidFill>
                  <a:srgbClr val="002060"/>
                </a:solidFill>
              </a:rPr>
              <a:t>06</a:t>
            </a:r>
            <a:r>
              <a:rPr lang="ru-RU" altLang="ru-RU" sz="1100" b="1" dirty="0" smtClean="0">
                <a:solidFill>
                  <a:srgbClr val="002060"/>
                </a:solidFill>
              </a:rPr>
              <a:t>.03.2018 </a:t>
            </a:r>
            <a:r>
              <a:rPr lang="ru-RU" altLang="ru-RU" sz="1100" b="1" dirty="0">
                <a:solidFill>
                  <a:srgbClr val="002060"/>
                </a:solidFill>
              </a:rPr>
              <a:t>(Протокол № </a:t>
            </a:r>
            <a:r>
              <a:rPr lang="ru-RU" altLang="ru-RU" sz="1100" b="1" dirty="0" smtClean="0">
                <a:solidFill>
                  <a:srgbClr val="002060"/>
                </a:solidFill>
              </a:rPr>
              <a:t>264/2018 </a:t>
            </a:r>
            <a:r>
              <a:rPr lang="ru-RU" altLang="ru-RU" sz="1100" b="1" dirty="0">
                <a:solidFill>
                  <a:srgbClr val="002060"/>
                </a:solidFill>
              </a:rPr>
              <a:t>от </a:t>
            </a:r>
            <a:r>
              <a:rPr lang="ru-RU" altLang="ru-RU" sz="1100" b="1" dirty="0" smtClean="0">
                <a:solidFill>
                  <a:srgbClr val="002060"/>
                </a:solidFill>
              </a:rPr>
              <a:t>07.03.2018</a:t>
            </a:r>
            <a:r>
              <a:rPr lang="ru-RU" altLang="ru-RU" sz="1100" b="1" dirty="0" smtClean="0">
                <a:solidFill>
                  <a:srgbClr val="002060"/>
                </a:solidFill>
              </a:rPr>
              <a:t>)</a:t>
            </a:r>
            <a:endParaRPr lang="ru-RU" altLang="ru-RU" sz="1100" b="1" dirty="0">
              <a:solidFill>
                <a:srgbClr val="002060"/>
              </a:solidFill>
            </a:endParaRPr>
          </a:p>
          <a:p>
            <a:pPr algn="just">
              <a:spcBef>
                <a:spcPct val="0"/>
              </a:spcBef>
              <a:buNone/>
              <a:defRPr/>
            </a:pPr>
            <a:r>
              <a:rPr lang="ru-RU" altLang="ru-RU" sz="1100" dirty="0"/>
              <a:t>Советом </a:t>
            </a:r>
            <a:r>
              <a:rPr lang="ru-RU" altLang="ru-RU" sz="1100" dirty="0" smtClean="0"/>
              <a:t>директоров в список </a:t>
            </a:r>
            <a:r>
              <a:rPr lang="ru-RU" altLang="ru-RU" sz="1100" dirty="0"/>
              <a:t>кандидатур для голосования по выборам в Совет директоров </a:t>
            </a:r>
            <a:r>
              <a:rPr lang="ru-RU" altLang="ru-RU" sz="1100" dirty="0" smtClean="0"/>
              <a:t>Общества, а также в </a:t>
            </a:r>
            <a:r>
              <a:rPr lang="ru-RU" altLang="ru-RU" sz="1100" dirty="0"/>
              <a:t>список кандидатур для голосования по выборам в Ревизионную комиссию Общества </a:t>
            </a:r>
            <a:r>
              <a:rPr lang="ru-RU" altLang="ru-RU" sz="1100" dirty="0" smtClean="0"/>
              <a:t>включены кандидатуры, выдвинутые акционерами Общества</a:t>
            </a:r>
            <a:r>
              <a:rPr lang="ru-RU" sz="1100" dirty="0" smtClean="0"/>
              <a:t>. </a:t>
            </a:r>
            <a:r>
              <a:rPr lang="ru-RU" sz="1100" dirty="0"/>
              <a:t>Также </a:t>
            </a:r>
            <a:r>
              <a:rPr lang="ru-RU" sz="1100" dirty="0" smtClean="0"/>
              <a:t>Советом директоров определена дата </a:t>
            </a:r>
            <a:r>
              <a:rPr lang="ru-RU" sz="1100" dirty="0"/>
              <a:t>заседания Совета директоров Общества, проводимого для </a:t>
            </a:r>
            <a:r>
              <a:rPr lang="ru-RU" sz="1100" dirty="0" smtClean="0"/>
              <a:t>рассмотрения </a:t>
            </a:r>
            <a:r>
              <a:rPr lang="ru-RU" sz="1100" dirty="0"/>
              <a:t>вопросов, связанных с подготовкой к проведению годового Общего собрания </a:t>
            </a:r>
            <a:r>
              <a:rPr lang="ru-RU" sz="1100" dirty="0" smtClean="0"/>
              <a:t>акционеров </a:t>
            </a:r>
            <a:r>
              <a:rPr lang="ru-RU" sz="1100" dirty="0"/>
              <a:t>Общества </a:t>
            </a:r>
            <a:r>
              <a:rPr lang="ru-RU" sz="1100" dirty="0" smtClean="0"/>
              <a:t>– не позднее 04 мая 2018 года.</a:t>
            </a:r>
            <a:endParaRPr lang="ru-RU" altLang="ru-RU" sz="1100" b="1" dirty="0" smtClean="0">
              <a:solidFill>
                <a:srgbClr val="002060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100" b="1" dirty="0" smtClean="0">
              <a:solidFill>
                <a:srgbClr val="002060"/>
              </a:solidFill>
            </a:endParaRPr>
          </a:p>
          <a:p>
            <a:pPr>
              <a:buFontTx/>
              <a:buNone/>
              <a:defRPr/>
            </a:pPr>
            <a:r>
              <a:rPr lang="ru-RU" altLang="ru-RU" sz="1100" b="1" dirty="0">
                <a:solidFill>
                  <a:srgbClr val="002060"/>
                </a:solidFill>
              </a:rPr>
              <a:t>Совет директоров ПАО «МРСК Юга» </a:t>
            </a:r>
            <a:r>
              <a:rPr lang="ru-RU" altLang="ru-RU" sz="1100" b="1" dirty="0" smtClean="0">
                <a:solidFill>
                  <a:srgbClr val="002060"/>
                </a:solidFill>
              </a:rPr>
              <a:t>29.03.2018 </a:t>
            </a:r>
            <a:r>
              <a:rPr lang="ru-RU" altLang="ru-RU" sz="1100" b="1" dirty="0">
                <a:solidFill>
                  <a:srgbClr val="002060"/>
                </a:solidFill>
              </a:rPr>
              <a:t>(Протокол № </a:t>
            </a:r>
            <a:r>
              <a:rPr lang="ru-RU" altLang="ru-RU" sz="1100" b="1" dirty="0" smtClean="0">
                <a:solidFill>
                  <a:srgbClr val="002060"/>
                </a:solidFill>
              </a:rPr>
              <a:t>266/2018 </a:t>
            </a:r>
            <a:r>
              <a:rPr lang="ru-RU" altLang="ru-RU" sz="1100" b="1" dirty="0">
                <a:solidFill>
                  <a:srgbClr val="002060"/>
                </a:solidFill>
              </a:rPr>
              <a:t>от </a:t>
            </a:r>
            <a:r>
              <a:rPr lang="ru-RU" altLang="ru-RU" sz="1100" b="1" dirty="0" smtClean="0">
                <a:solidFill>
                  <a:srgbClr val="002060"/>
                </a:solidFill>
              </a:rPr>
              <a:t>2</a:t>
            </a:r>
            <a:r>
              <a:rPr lang="ru-RU" altLang="ru-RU" sz="1100" b="1" dirty="0" smtClean="0">
                <a:solidFill>
                  <a:srgbClr val="002060"/>
                </a:solidFill>
              </a:rPr>
              <a:t>9.03.2018</a:t>
            </a:r>
            <a:r>
              <a:rPr lang="ru-RU" altLang="ru-RU" sz="1100" b="1" dirty="0" smtClean="0">
                <a:solidFill>
                  <a:srgbClr val="002060"/>
                </a:solidFill>
              </a:rPr>
              <a:t>)</a:t>
            </a:r>
            <a:endParaRPr lang="ru-RU" altLang="ru-RU" sz="1100" b="1" dirty="0">
              <a:solidFill>
                <a:srgbClr val="002060"/>
              </a:solidFill>
            </a:endParaRPr>
          </a:p>
          <a:p>
            <a:pPr algn="just">
              <a:buFontTx/>
              <a:buNone/>
              <a:defRPr/>
            </a:pPr>
            <a:r>
              <a:rPr lang="ru-RU" altLang="ru-RU" sz="1100" dirty="0"/>
              <a:t>Советом директоров </a:t>
            </a:r>
            <a:r>
              <a:rPr lang="ru-RU" altLang="ru-RU" sz="1100" dirty="0" smtClean="0"/>
              <a:t>утверждено п</a:t>
            </a:r>
            <a:r>
              <a:rPr lang="ru-RU" sz="1100" dirty="0" smtClean="0"/>
              <a:t>оложение </a:t>
            </a:r>
            <a:r>
              <a:rPr lang="ru-RU" sz="1100" dirty="0"/>
              <a:t>об информационной политике ПАО «МРСК Юга» в новой редакции, </a:t>
            </a:r>
            <a:r>
              <a:rPr lang="ru-RU" sz="1100" dirty="0" smtClean="0"/>
              <a:t>утвержден план-график </a:t>
            </a:r>
            <a:r>
              <a:rPr lang="ru-RU" sz="1100" dirty="0"/>
              <a:t>мероприятий ПАО «МРСК Юга» по снижению просроченной </a:t>
            </a:r>
            <a:r>
              <a:rPr lang="ru-RU" sz="1100" dirty="0" smtClean="0"/>
              <a:t>дебиторской </a:t>
            </a:r>
            <a:r>
              <a:rPr lang="ru-RU" sz="1100" dirty="0"/>
              <a:t>задолженности за услуги по передаче электрической энергии и урегулированию разногласий, сложившихся на 01.01.2018 г, </a:t>
            </a:r>
            <a:r>
              <a:rPr lang="ru-RU" sz="1100" dirty="0" smtClean="0"/>
              <a:t>принят </a:t>
            </a:r>
            <a:r>
              <a:rPr lang="ru-RU" sz="1100" dirty="0"/>
              <a:t>к сведению </a:t>
            </a:r>
            <a:r>
              <a:rPr lang="ru-RU" sz="1100" dirty="0" smtClean="0"/>
              <a:t>отчет </a:t>
            </a:r>
            <a:r>
              <a:rPr lang="ru-RU" sz="1100" dirty="0"/>
              <a:t>о проведенной работе ПАО «МРСК Юга» в отношении вновь образованной просроченной дебиторской задолженности за услуги по передаче </a:t>
            </a:r>
            <a:r>
              <a:rPr lang="ru-RU" sz="1100" dirty="0" smtClean="0"/>
              <a:t>электрической </a:t>
            </a:r>
            <a:r>
              <a:rPr lang="ru-RU" sz="1100" dirty="0"/>
              <a:t>энергии в 4 квартале 2017 года, </a:t>
            </a:r>
            <a:r>
              <a:rPr lang="ru-RU" sz="1100" dirty="0" smtClean="0"/>
              <a:t>принят </a:t>
            </a:r>
            <a:r>
              <a:rPr lang="ru-RU" sz="1100" dirty="0"/>
              <a:t>к сведению </a:t>
            </a:r>
            <a:r>
              <a:rPr lang="ru-RU" sz="1100" dirty="0" smtClean="0"/>
              <a:t>отчет </a:t>
            </a:r>
            <a:r>
              <a:rPr lang="ru-RU" sz="1100" dirty="0"/>
              <a:t>ПАО «МРСК Юга» о погашении в течение 12 месяцев 2017 </a:t>
            </a:r>
            <a:r>
              <a:rPr lang="ru-RU" sz="1100" dirty="0" smtClean="0"/>
              <a:t>года </a:t>
            </a:r>
            <a:r>
              <a:rPr lang="ru-RU" sz="1100" dirty="0"/>
              <a:t>просроченной дебиторской задолженности, сложившейся на 01.01.2017 г</a:t>
            </a:r>
            <a:r>
              <a:rPr lang="ru-RU" sz="1100" dirty="0" smtClean="0"/>
              <a:t>., утвержден новый персональный состав центральной закупочной комиссии ПАО «МРСК Юга», утверждены бюджеты комитетов Совета директоров Общества на 1-е полугодие 2018 года.</a:t>
            </a:r>
            <a:endParaRPr lang="ru-RU" altLang="ru-RU" sz="1100" b="1" dirty="0">
              <a:solidFill>
                <a:srgbClr val="002060"/>
              </a:solidFill>
            </a:endParaRPr>
          </a:p>
          <a:p>
            <a:pPr marL="180975" indent="-180975" algn="just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100" b="1" dirty="0" smtClean="0">
              <a:solidFill>
                <a:srgbClr val="002060"/>
              </a:solidFill>
            </a:endParaRPr>
          </a:p>
          <a:p>
            <a:pPr marL="180975" indent="-180975"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100" b="1" dirty="0">
                <a:solidFill>
                  <a:srgbClr val="002060"/>
                </a:solidFill>
              </a:rPr>
              <a:t>Совет директоров ПАО «МРСК Юга» </a:t>
            </a:r>
            <a:r>
              <a:rPr lang="ru-RU" altLang="ru-RU" sz="1100" b="1" dirty="0" smtClean="0">
                <a:solidFill>
                  <a:srgbClr val="002060"/>
                </a:solidFill>
              </a:rPr>
              <a:t>29.03.2018 </a:t>
            </a:r>
            <a:r>
              <a:rPr lang="ru-RU" altLang="ru-RU" sz="1100" b="1" dirty="0">
                <a:solidFill>
                  <a:srgbClr val="002060"/>
                </a:solidFill>
              </a:rPr>
              <a:t>(Протокол № </a:t>
            </a:r>
            <a:r>
              <a:rPr lang="ru-RU" altLang="ru-RU" sz="1100" b="1" dirty="0" smtClean="0">
                <a:solidFill>
                  <a:srgbClr val="002060"/>
                </a:solidFill>
              </a:rPr>
              <a:t>267/2018 </a:t>
            </a:r>
            <a:r>
              <a:rPr lang="ru-RU" altLang="ru-RU" sz="1100" b="1" dirty="0">
                <a:solidFill>
                  <a:srgbClr val="002060"/>
                </a:solidFill>
              </a:rPr>
              <a:t>от </a:t>
            </a:r>
            <a:r>
              <a:rPr lang="ru-RU" altLang="ru-RU" sz="1100" b="1" dirty="0" smtClean="0">
                <a:solidFill>
                  <a:srgbClr val="002060"/>
                </a:solidFill>
              </a:rPr>
              <a:t>30.03.2018</a:t>
            </a:r>
            <a:r>
              <a:rPr lang="ru-RU" altLang="ru-RU" sz="1100" b="1" dirty="0" smtClean="0">
                <a:solidFill>
                  <a:srgbClr val="002060"/>
                </a:solidFill>
              </a:rPr>
              <a:t>)</a:t>
            </a:r>
          </a:p>
          <a:p>
            <a:pPr algn="just">
              <a:spcBef>
                <a:spcPct val="0"/>
              </a:spcBef>
              <a:buNone/>
              <a:defRPr/>
            </a:pPr>
            <a:r>
              <a:rPr lang="ru-RU" sz="1100" dirty="0"/>
              <a:t>Советом </a:t>
            </a:r>
            <a:r>
              <a:rPr lang="ru-RU" sz="1100" dirty="0" smtClean="0"/>
              <a:t>директоров </a:t>
            </a:r>
            <a:r>
              <a:rPr lang="ru-RU" sz="1100" dirty="0" smtClean="0"/>
              <a:t>утверждены К</a:t>
            </a:r>
            <a:r>
              <a:rPr lang="ru-RU" sz="1100" dirty="0" smtClean="0"/>
              <a:t>редитный </a:t>
            </a:r>
            <a:r>
              <a:rPr lang="ru-RU" sz="1100" dirty="0"/>
              <a:t>план ПАО «МРСК Юга» на 1 квартал 2018 года в новой редакции, отчет о выполнении плана деятельности внутреннего аудита ПАО «МРСК Юга» за 2017 год, включая результаты самооценки качества деятельности внутреннего аудита за 2017 год, Положение о негосударственном пенсионном обеспечении работников ПАО «МРСК Юга</a:t>
            </a:r>
            <a:r>
              <a:rPr lang="ru-RU" sz="1100" dirty="0" smtClean="0"/>
              <a:t>».</a:t>
            </a:r>
          </a:p>
          <a:p>
            <a:pPr algn="just">
              <a:spcBef>
                <a:spcPct val="0"/>
              </a:spcBef>
              <a:buNone/>
              <a:defRPr/>
            </a:pPr>
            <a:endParaRPr lang="ru-RU" altLang="ru-RU" sz="1100" b="1" dirty="0">
              <a:solidFill>
                <a:srgbClr val="002060"/>
              </a:solidFill>
            </a:endParaRPr>
          </a:p>
          <a:p>
            <a:pPr marL="180975" indent="-180975" algn="just">
              <a:spcBef>
                <a:spcPct val="0"/>
              </a:spcBef>
              <a:buNone/>
              <a:defRPr/>
            </a:pPr>
            <a:r>
              <a:rPr lang="ru-RU" altLang="ru-RU" sz="1100" b="1" dirty="0">
                <a:solidFill>
                  <a:srgbClr val="002060"/>
                </a:solidFill>
              </a:rPr>
              <a:t>Совет директоров ПАО «МРСК Юга» 29.03.2018 (Протокол № 267/2018 от 30.03.2018)</a:t>
            </a:r>
          </a:p>
          <a:p>
            <a:pPr algn="just">
              <a:spcBef>
                <a:spcPct val="0"/>
              </a:spcBef>
              <a:buNone/>
              <a:defRPr/>
            </a:pPr>
            <a:r>
              <a:rPr lang="ru-RU" sz="1100" dirty="0"/>
              <a:t>Советом </a:t>
            </a:r>
            <a:r>
              <a:rPr lang="ru-RU" sz="1100" dirty="0" smtClean="0"/>
              <a:t>директоров утверждены изменения в </a:t>
            </a:r>
            <a:r>
              <a:rPr lang="ru-RU" sz="1100" dirty="0"/>
              <a:t>Решение о дополнительном выпуске ценных бумаг Публичного акционерного общества «Межрегиональная распределительная сетевая компания Юга</a:t>
            </a:r>
            <a:r>
              <a:rPr lang="ru-RU" sz="1100" dirty="0" smtClean="0"/>
              <a:t>» и </a:t>
            </a:r>
            <a:r>
              <a:rPr lang="ru-RU" sz="1100" dirty="0"/>
              <a:t>в Проспект ценных бумаг Публичного акционерного общества «Межрегиональная распределительная сетевая компания Юга»</a:t>
            </a:r>
            <a:r>
              <a:rPr lang="ru-RU" sz="1100" dirty="0" smtClean="0"/>
              <a:t> </a:t>
            </a:r>
            <a:r>
              <a:rPr lang="ru-RU" sz="1100" dirty="0"/>
              <a:t>(государственный регистрационный номер дополнительного выпуска 1-01-34956-Е от 01 июня 2017 года</a:t>
            </a:r>
            <a:r>
              <a:rPr lang="ru-RU" sz="1100" dirty="0" smtClean="0"/>
              <a:t>).</a:t>
            </a:r>
            <a:endParaRPr lang="ru-RU" altLang="ru-RU" sz="1100" b="1" dirty="0" smtClean="0">
              <a:solidFill>
                <a:srgbClr val="002060"/>
              </a:solidFill>
            </a:endParaRPr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11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9803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779912" y="267887"/>
            <a:ext cx="5575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</a:rPr>
              <a:t>ОСНОВНЫЕ </a:t>
            </a:r>
            <a:r>
              <a:rPr lang="ru-RU" altLang="ru-RU" sz="1600" b="1" dirty="0" smtClean="0">
                <a:solidFill>
                  <a:srgbClr val="000000"/>
                </a:solidFill>
              </a:rPr>
              <a:t>ФИНАНСОВО-ЭКОНОМИЧЕСКИЕ </a:t>
            </a:r>
            <a:r>
              <a:rPr lang="ru-RU" altLang="ru-RU" sz="1600" b="1" dirty="0">
                <a:solidFill>
                  <a:srgbClr val="000000"/>
                </a:solidFill>
              </a:rPr>
              <a:t>ПОКАЗАТЕЛИ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23370" y="910628"/>
            <a:ext cx="701675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b="1" kern="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Бухгалтерская отчетность ПАО «МРСК Юга», </a:t>
            </a:r>
          </a:p>
          <a:p>
            <a:pPr algn="ctr" eaLnBrk="1" hangingPunct="1">
              <a:defRPr/>
            </a:pPr>
            <a:r>
              <a:rPr lang="ru-RU" sz="1600" b="1" kern="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подготовленная в соответствии </a:t>
            </a:r>
          </a:p>
          <a:p>
            <a:pPr algn="ctr" eaLnBrk="1" hangingPunct="1">
              <a:defRPr/>
            </a:pPr>
            <a:r>
              <a:rPr lang="ru-RU" sz="1600" b="1" kern="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с Российскими стандартами бухгалтерского учета (РСБУ), </a:t>
            </a:r>
          </a:p>
          <a:p>
            <a:pPr algn="ctr" eaLnBrk="1" hangingPunct="1">
              <a:defRPr/>
            </a:pPr>
            <a:r>
              <a:rPr lang="ru-RU" sz="1600" b="1" kern="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размещена на корпоративном веб-сайте ПАО «МРСК Юга</a:t>
            </a:r>
            <a:r>
              <a:rPr lang="ru-RU" sz="1600" b="1" kern="0" dirty="0" smtClean="0">
                <a:solidFill>
                  <a:prstClr val="black"/>
                </a:solidFill>
                <a:latin typeface="+mn-lt"/>
                <a:cs typeface="Times New Roman" pitchFamily="18" charset="0"/>
              </a:rPr>
              <a:t>»:  </a:t>
            </a:r>
            <a:r>
              <a:rPr lang="en-US" sz="1600" b="1" kern="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http:/www.mrsk-yuga.ru</a:t>
            </a:r>
            <a:endParaRPr lang="ru-RU" sz="1600" b="1" kern="0" dirty="0">
              <a:solidFill>
                <a:prstClr val="black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0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12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552681"/>
              </p:ext>
            </p:extLst>
          </p:nvPr>
        </p:nvGraphicFramePr>
        <p:xfrm>
          <a:off x="102548" y="2359875"/>
          <a:ext cx="8938904" cy="3518378"/>
        </p:xfrm>
        <a:graphic>
          <a:graphicData uri="http://schemas.openxmlformats.org/drawingml/2006/table">
            <a:tbl>
              <a:tblPr/>
              <a:tblGrid>
                <a:gridCol w="48848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120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420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060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Показатели</a:t>
                      </a:r>
                    </a:p>
                  </a:txBody>
                  <a:tcPr marL="9524" marR="9524" marT="952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1 квартал 2017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(тыс. рублей)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квартал 2018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(тыс. рублей)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24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Выручка от реализации продукции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8 617 942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9 530 943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24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Себестоимость 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7 604 885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7 966 972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24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Валовая прибыль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1 013 057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1 563 971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024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Прибыль до налогообложения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-77 389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569 920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0246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Чистая прибыль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22 723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441 680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511977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13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779912" y="267887"/>
            <a:ext cx="5575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</a:rPr>
              <a:t>ОСНОВНЫЕ </a:t>
            </a:r>
            <a:r>
              <a:rPr lang="ru-RU" altLang="ru-RU" sz="1600" b="1" dirty="0" smtClean="0">
                <a:solidFill>
                  <a:srgbClr val="000000"/>
                </a:solidFill>
              </a:rPr>
              <a:t>ФИНАНСОВО-ЭКОНОМИЧЕСКИЕ </a:t>
            </a:r>
            <a:r>
              <a:rPr lang="ru-RU" altLang="ru-RU" sz="1600" b="1" dirty="0">
                <a:solidFill>
                  <a:srgbClr val="000000"/>
                </a:solidFill>
              </a:rPr>
              <a:t>ПОКАЗАТЕЛИ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1175"/>
              </p:ext>
            </p:extLst>
          </p:nvPr>
        </p:nvGraphicFramePr>
        <p:xfrm>
          <a:off x="107506" y="745651"/>
          <a:ext cx="8938903" cy="51974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803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792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792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9003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Структура затрат, тыс</a:t>
                      </a: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. рублей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5146">
                <a:tc gridSpan="3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81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Наименование статьи затрат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 квартал 2017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 квартал 2018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48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Материальные затраты, всего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2 670 507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2 963 695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55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Покупная электроэнергия на компенсацию потерь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7197" marR="9526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2 345 115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2 605 889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555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Покупная электроэнергия для реализации потребителям электроэнергии</a:t>
                      </a: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7197" marR="9526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88 059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83 101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474303"/>
                  </a:ext>
                </a:extLst>
              </a:tr>
              <a:tr h="420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Покупная энергия на производственные и хозяйственные нужды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7197" marR="9526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107 228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119 758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48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smtClean="0">
                          <a:effectLst/>
                        </a:rPr>
                        <a:t>C</a:t>
                      </a:r>
                      <a:r>
                        <a:rPr lang="ru-RU" sz="1100" u="none" strike="noStrike" dirty="0" err="1" smtClean="0">
                          <a:effectLst/>
                        </a:rPr>
                        <a:t>ырьё</a:t>
                      </a:r>
                      <a:r>
                        <a:rPr lang="ru-RU" sz="1100" u="none" strike="noStrike" dirty="0" smtClean="0">
                          <a:effectLst/>
                        </a:rPr>
                        <a:t> </a:t>
                      </a:r>
                      <a:r>
                        <a:rPr lang="ru-RU" sz="1100" u="none" strike="noStrike" dirty="0">
                          <a:effectLst/>
                        </a:rPr>
                        <a:t>и материалы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7197" marR="9526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130 105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154 946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02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Работы и услуги производственного характера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2 400 586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2 401 850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02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Затраты на оплату труда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1 217 795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1 231 681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02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Страховые взносы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370 487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374 820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602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Отчисления на НПО (НПФ энергетики)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1 603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602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Амортизация основных средств и НМА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635 162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698 978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602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Прочие затраты, из них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308 746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295 949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602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Оплата работ и услуг сторонних организаций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7197" marR="9526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95 338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85 778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602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Расходы на страхование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7197" marR="9526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22 572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22 314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602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Налоги и сборы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7197" marR="9526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91 078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117 058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520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Затраты на производство и реализацию продукции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7 604 885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7 966 972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798688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025A8-FEA9-47CD-A080-A04B2CC2CF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013150" y="790575"/>
            <a:ext cx="2843213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Структура расходов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14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779912" y="267887"/>
            <a:ext cx="5575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ОСНОВНЫЕ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ФИНАНСОВО-ЭКОНОМИЧЕСКИЕ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ПОКАЗАТЕЛИ</a:t>
            </a:r>
          </a:p>
        </p:txBody>
      </p:sp>
      <p:graphicFrame>
        <p:nvGraphicFramePr>
          <p:cNvPr id="13" name="Объект 1"/>
          <p:cNvGraphicFramePr>
            <a:graphicFrameLocks/>
          </p:cNvGraphicFramePr>
          <p:nvPr>
            <p:extLst/>
          </p:nvPr>
        </p:nvGraphicFramePr>
        <p:xfrm>
          <a:off x="246063" y="1420813"/>
          <a:ext cx="4668837" cy="294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Лист" r:id="rId6" imgW="4676740" imgH="2943341" progId="Excel.Sheet.8">
                  <p:embed/>
                </p:oleObj>
              </mc:Choice>
              <mc:Fallback>
                <p:oleObj name="Лист" r:id="rId6" imgW="4676740" imgH="2943341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63" y="1420813"/>
                        <a:ext cx="4668837" cy="294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Диаграмма 9"/>
          <p:cNvGraphicFramePr>
            <a:graphicFrameLocks/>
          </p:cNvGraphicFramePr>
          <p:nvPr>
            <p:extLst/>
          </p:nvPr>
        </p:nvGraphicFramePr>
        <p:xfrm>
          <a:off x="3832225" y="3333750"/>
          <a:ext cx="4962525" cy="279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Диаграмма" r:id="rId8" imgW="4962509" imgH="2790889" progId="Excel.Chart.8">
                  <p:embed/>
                </p:oleObj>
              </mc:Choice>
              <mc:Fallback>
                <p:oleObj name="Диаграмма" r:id="rId8" imgW="4962509" imgH="279088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2225" y="3333750"/>
                        <a:ext cx="4962525" cy="279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635589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025A8-FEA9-47CD-A080-A04B2CC2CF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915816" y="838593"/>
            <a:ext cx="301307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Структура выручки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15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779912" y="267887"/>
            <a:ext cx="5575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ОСНОВНЫЕ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ФИНАНСОВО-ЭКОНОМИЧЕСКИЕ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ПОКАЗАТЕЛИ</a:t>
            </a:r>
          </a:p>
        </p:txBody>
      </p:sp>
      <p:graphicFrame>
        <p:nvGraphicFramePr>
          <p:cNvPr id="13" name="Объект 1"/>
          <p:cNvGraphicFramePr>
            <a:graphicFrameLocks/>
          </p:cNvGraphicFramePr>
          <p:nvPr>
            <p:extLst/>
          </p:nvPr>
        </p:nvGraphicFramePr>
        <p:xfrm>
          <a:off x="180975" y="1485900"/>
          <a:ext cx="4660900" cy="295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Лист" r:id="rId6" imgW="4667295" imgH="2952801" progId="Excel.Sheet.8">
                  <p:embed/>
                </p:oleObj>
              </mc:Choice>
              <mc:Fallback>
                <p:oleObj name="Лист" r:id="rId6" imgW="4667295" imgH="2952801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" y="1485900"/>
                        <a:ext cx="4660900" cy="295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Диаграмма 9"/>
          <p:cNvGraphicFramePr>
            <a:graphicFrameLocks/>
          </p:cNvGraphicFramePr>
          <p:nvPr>
            <p:extLst/>
          </p:nvPr>
        </p:nvGraphicFramePr>
        <p:xfrm>
          <a:off x="4270375" y="3160713"/>
          <a:ext cx="4676775" cy="285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Диаграмма" r:id="rId8" imgW="4676740" imgH="2847924" progId="Excel.Chart.8">
                  <p:embed/>
                </p:oleObj>
              </mc:Choice>
              <mc:Fallback>
                <p:oleObj name="Диаграмма" r:id="rId8" imgW="4676740" imgH="284792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75" y="3160713"/>
                        <a:ext cx="4676775" cy="285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655779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025A8-FEA9-47CD-A080-A04B2CC2CF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16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779912" y="267887"/>
            <a:ext cx="5575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ОСНОВНЫЕ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ФИНАНСОВО-ЭКОНОМИЧЕСКИЕ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ПОКАЗАТЕЛИ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794935"/>
              </p:ext>
            </p:extLst>
          </p:nvPr>
        </p:nvGraphicFramePr>
        <p:xfrm>
          <a:off x="162295" y="730403"/>
          <a:ext cx="8938900" cy="53664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628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107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330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330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3306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3306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3306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9347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 квартал 2017 года, </a:t>
                      </a:r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тыс</a:t>
                      </a:r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. рублей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Свод </a:t>
                      </a:r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ПАО</a:t>
                      </a:r>
                    </a:p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«МРСК Юга»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 т</a:t>
                      </a:r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. ч</a:t>
                      </a:r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. по филиалам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69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Астрахань </a:t>
                      </a:r>
                      <a:r>
                        <a:rPr lang="ru-RU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энерго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Волгоград </a:t>
                      </a:r>
                      <a:r>
                        <a:rPr lang="ru-RU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энерго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Калм</a:t>
                      </a:r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/>
                      </a:r>
                      <a:b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энерго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Ростов</a:t>
                      </a:r>
                      <a:b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энерго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Кубань</a:t>
                      </a:r>
                      <a:b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энерго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</a:rPr>
                        <a:t>Выручка, в т</a:t>
                      </a:r>
                      <a:r>
                        <a:rPr lang="ru-RU" sz="1100" b="1" u="none" strike="noStrike" dirty="0" smtClean="0">
                          <a:effectLst/>
                        </a:rPr>
                        <a:t>. ч</a:t>
                      </a:r>
                      <a:r>
                        <a:rPr lang="ru-RU" sz="1100" b="1" u="none" strike="noStrike" dirty="0">
                          <a:effectLst/>
                        </a:rPr>
                        <a:t>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8 617 942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1 218 309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2 608 432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381 683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4 406 101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1 014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от услуг по передаче электроэнергии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61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8 339 070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1 211 642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2 598 803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160 062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4 368 563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от услуг по технологическому присоединению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61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25 232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2 172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2 945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20 083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прочая деятельность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61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35 054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4 496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6 684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4 227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17 455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1 014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62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</a:rPr>
                        <a:t>      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выручка от продажи электроэнергии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218 586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217 362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</a:rPr>
                        <a:t>Затраты на производство и реализацию продукции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7 604 885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1 243 348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2 278 642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439 629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3 637 888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3 241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Материальные затраты, всего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2 670 507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615 908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705 574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183 417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1 164 010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000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Покупная электроэнергия для реализации конечным потребителям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61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88 059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86 673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5282098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Покупная электроэнергия на компенсацию потерь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61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2 345 115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578 749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633 181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81 037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1 052 148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67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Покупная энергия на производственные и хозяйственные нужды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61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107 228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12 005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36 101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4 792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54 120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C</a:t>
                      </a:r>
                      <a:r>
                        <a:rPr lang="ru-RU" sz="1100" u="none" strike="noStrike" dirty="0" err="1">
                          <a:effectLst/>
                        </a:rPr>
                        <a:t>ырье</a:t>
                      </a:r>
                      <a:r>
                        <a:rPr lang="ru-RU" sz="1100" u="none" strike="noStrike" dirty="0">
                          <a:effectLst/>
                        </a:rPr>
                        <a:t> и материалы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61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130 105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25 154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36 292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10 914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57 742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Работы и услуги производственного характера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2 400 586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242 216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838 524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39 581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1 280 264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Услуги подрядчиков по обслуживанию и ремонту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61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10 828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1 388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2 354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7 065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Услуги сетевых компаний по передаче э/э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61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2 375 623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239 863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832 096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39 180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1 264 485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 - услуги "ФСК ЕЭС"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61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1 777 845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151 753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669 236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39 180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917 677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 - услуги распределительных сетевых компаний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61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597 778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88 110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162 860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346 808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Прочие услуги производственного характера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61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14 134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4 075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8 714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Затраты на оплату труда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1 217 795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181 816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400 069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110 249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524 850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Страховые взносы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370 487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55 492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121 484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33 448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159 824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Отчисления на НПО (НПФ энергетики)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1 603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1 603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Амортизация основных средств и НМА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635 162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106 375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129 116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48 087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351 245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Прочие затраты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308 746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41 542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83 874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24 848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156 092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2 366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449785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025A8-FEA9-47CD-A080-A04B2CC2CF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17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779912" y="267887"/>
            <a:ext cx="5575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ОСНОВНЫЕ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ФИНАНСОВО-ЭКОНОМИЧЕСКИЕ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ПОКАЗАТЕЛИ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653098"/>
              </p:ext>
            </p:extLst>
          </p:nvPr>
        </p:nvGraphicFramePr>
        <p:xfrm>
          <a:off x="107506" y="819093"/>
          <a:ext cx="8938903" cy="52771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510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85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598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598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5985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5985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5985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617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 квартал 2018 года, </a:t>
                      </a:r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тыс</a:t>
                      </a:r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. руб</a:t>
                      </a:r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Свод </a:t>
                      </a:r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ПАО</a:t>
                      </a:r>
                    </a:p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«МРСК Юга»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 т</a:t>
                      </a:r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. ч</a:t>
                      </a:r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. по филиалам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56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Астрахань </a:t>
                      </a:r>
                      <a:r>
                        <a:rPr lang="ru-RU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энерго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Волгоград </a:t>
                      </a:r>
                      <a:r>
                        <a:rPr lang="ru-RU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энерго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Калм</a:t>
                      </a:r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/>
                      </a:r>
                      <a:b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энерго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Ростов</a:t>
                      </a:r>
                      <a:b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энерго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Кубань</a:t>
                      </a:r>
                      <a:b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энерго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0543">
                <a:tc>
                  <a:txBody>
                    <a:bodyPr/>
                    <a:lstStyle/>
                    <a:p>
                      <a:pPr algn="l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100" b="1" i="0" u="none" strike="noStrike" dirty="0">
                        <a:effectLst/>
                        <a:latin typeface="Calibri"/>
                      </a:endParaRPr>
                    </a:p>
                  </a:txBody>
                  <a:tcPr marL="9523" marR="9523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100" b="1" i="0" u="none" strike="noStrike" dirty="0">
                        <a:effectLst/>
                        <a:latin typeface="Calibri"/>
                      </a:endParaRPr>
                    </a:p>
                  </a:txBody>
                  <a:tcPr marL="9523" marR="9523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100" b="1" i="0" u="none" strike="noStrike" dirty="0">
                        <a:effectLst/>
                        <a:latin typeface="Calibri"/>
                      </a:endParaRPr>
                    </a:p>
                  </a:txBody>
                  <a:tcPr marL="9523" marR="9523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100" b="1" i="0" u="none" strike="noStrike" dirty="0">
                        <a:effectLst/>
                        <a:latin typeface="Calibri"/>
                      </a:endParaRPr>
                    </a:p>
                  </a:txBody>
                  <a:tcPr marL="9523" marR="9523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100" b="1" i="0" u="none" strike="noStrike" dirty="0">
                        <a:effectLst/>
                        <a:latin typeface="Calibri"/>
                      </a:endParaRPr>
                    </a:p>
                  </a:txBody>
                  <a:tcPr marL="9523" marR="9523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100" b="1" i="0" u="none" strike="noStrike" dirty="0">
                        <a:effectLst/>
                        <a:latin typeface="Calibri"/>
                      </a:endParaRPr>
                    </a:p>
                  </a:txBody>
                  <a:tcPr marL="9523" marR="9523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</a:rPr>
                        <a:t>Выручка, в т</a:t>
                      </a:r>
                      <a:r>
                        <a:rPr lang="ru-RU" sz="1100" b="1" u="none" strike="noStrike" dirty="0" smtClean="0">
                          <a:effectLst/>
                        </a:rPr>
                        <a:t>. ч</a:t>
                      </a:r>
                      <a:r>
                        <a:rPr lang="ru-RU" sz="1100" b="1" u="none" strike="noStrike" dirty="0">
                          <a:effectLst/>
                        </a:rPr>
                        <a:t>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9 530 943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1 378 254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2 810 833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489 324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4 850 370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от услуг по передаче электроэнергии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49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9 197 424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1 358 699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2 799 917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231 455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4 807 353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от услуг по технологическому присоединению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49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46 249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15 383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3 538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27 096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прочая деятельность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49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34 128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4 172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7 378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5 275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15 921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</a:rPr>
                        <a:t>      выручка от продажи электроэнергии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253 142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252 362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</a:rPr>
                        <a:t>Затраты на производство и реализацию продукции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7 966 972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1 188 018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2 131 289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508 394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4 134 724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2 923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Материальные затраты, всего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2 963 695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601 590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650 755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234 710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1 475 494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3666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</a:rPr>
                        <a:t>Покупная электроэнергия для реализации конечным потребителям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49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83 101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82 084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928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Покупная электроэнергия на компенсацию потерь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49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2 605 889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557 035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564 447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129 554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1 354 853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577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Покупная энергия на производственные и хозяйственные нужды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49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119 758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14 612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37 608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4 612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62 803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C</a:t>
                      </a:r>
                      <a:r>
                        <a:rPr lang="ru-RU" sz="1100" u="none" strike="noStrike" dirty="0" err="1">
                          <a:effectLst/>
                        </a:rPr>
                        <a:t>ырье</a:t>
                      </a:r>
                      <a:r>
                        <a:rPr lang="ru-RU" sz="1100" u="none" strike="noStrike" dirty="0">
                          <a:effectLst/>
                        </a:rPr>
                        <a:t> и материалы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49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154 946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29 943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48 700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18 461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57 839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Работы и услуги производственного характера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2 401 850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168 594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741 396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51 125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1 440 733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Услуги подрядчиков по обслуживанию и ремонту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49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14 502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1 258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6 006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1 035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6 201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Услуги сетевых компаний по передаче э/э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49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2 377 770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166 409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731 081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49 696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1 430 584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 - услуги "ФСК ЕЭС"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49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1 598 404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73 353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538 981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49 696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936 373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 - услуги распределительных сетевых компаний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49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779 367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93 056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192 100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494 210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Прочие услуги производственного характера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49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9 577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4 309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3 948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Затраты на оплату труда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1 231 681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197 005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401 732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111 773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520 632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Страховые взносы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374 820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60 123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122 232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33 731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158 570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Отчисления на НПО (НПФ энергетики)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Амортизация основных средств и НМА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698 978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113 078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134 059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53 000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398 543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Прочие затраты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295 949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47 628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81 116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24 055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140 752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2 382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008777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339975" y="1341438"/>
            <a:ext cx="4391025" cy="3063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400" b="1" kern="0" dirty="0">
                <a:solidFill>
                  <a:prstClr val="black"/>
                </a:solidFill>
                <a:latin typeface="Arial"/>
                <a:cs typeface="Arial"/>
              </a:rPr>
              <a:t>Показатели эффективности ПАО «МРСК Юга»</a:t>
            </a:r>
            <a:endParaRPr lang="ru-RU" sz="1400" kern="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18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779912" y="267887"/>
            <a:ext cx="5575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</a:rPr>
              <a:t>ОСНОВНЫЕ </a:t>
            </a:r>
            <a:r>
              <a:rPr lang="ru-RU" altLang="ru-RU" sz="1600" b="1" dirty="0" smtClean="0">
                <a:solidFill>
                  <a:srgbClr val="000000"/>
                </a:solidFill>
              </a:rPr>
              <a:t>ФИНАНСОВО-ЭКОНОМИЧЕСКИЕ </a:t>
            </a:r>
            <a:r>
              <a:rPr lang="ru-RU" altLang="ru-RU" sz="1600" b="1" dirty="0">
                <a:solidFill>
                  <a:srgbClr val="000000"/>
                </a:solidFill>
              </a:rPr>
              <a:t>ПОКАЗАТЕЛИ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620676"/>
              </p:ext>
            </p:extLst>
          </p:nvPr>
        </p:nvGraphicFramePr>
        <p:xfrm>
          <a:off x="107505" y="1903413"/>
          <a:ext cx="8938904" cy="15160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66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864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864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762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Показатели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 квартал 2017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 квартал 2018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ROE, </a:t>
                      </a:r>
                      <a:r>
                        <a:rPr lang="ru-RU" sz="1400" u="none" strike="noStrike" dirty="0">
                          <a:effectLst/>
                        </a:rPr>
                        <a:t>рентабельность собственного капитала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0,41%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6,61%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ROA, </a:t>
                      </a:r>
                      <a:r>
                        <a:rPr lang="ru-RU" sz="1400" u="none" strike="noStrike" dirty="0">
                          <a:effectLst/>
                        </a:rPr>
                        <a:t>рентабельность активов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-0,19%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ROTA, </a:t>
                      </a:r>
                      <a:r>
                        <a:rPr lang="ru-RU" sz="1400" u="none" strike="noStrike" dirty="0">
                          <a:effectLst/>
                        </a:rPr>
                        <a:t>доходность совокупных активов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-0,17%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1,28%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676817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19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5291138" y="96620"/>
            <a:ext cx="38528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ПЕРЕХОД НА НОВУЮ СИСТЕМУ</a:t>
            </a:r>
          </a:p>
          <a:p>
            <a:pPr algn="r">
              <a:defRPr/>
            </a:pP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ТАРИФНОГО РЕГУЛИРОВАНИЯ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755650" y="1268413"/>
            <a:ext cx="7632700" cy="10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200" dirty="0">
                <a:solidFill>
                  <a:srgbClr val="002060"/>
                </a:solidFill>
              </a:rPr>
              <a:t>Филиал ПАО «МРСК Юга» - </a:t>
            </a:r>
            <a:r>
              <a:rPr lang="ru-RU" altLang="ru-RU" sz="1200" b="1" dirty="0">
                <a:solidFill>
                  <a:srgbClr val="002060"/>
                </a:solidFill>
              </a:rPr>
              <a:t>«Астраханьэнерго»</a:t>
            </a:r>
            <a:r>
              <a:rPr lang="ru-RU" altLang="ru-RU" sz="1200" dirty="0">
                <a:solidFill>
                  <a:srgbClr val="002060"/>
                </a:solidFill>
              </a:rPr>
              <a:t> </a:t>
            </a:r>
            <a:r>
              <a:rPr lang="ru-RU" altLang="ru-RU" sz="1200" u="sng" dirty="0">
                <a:solidFill>
                  <a:srgbClr val="002060"/>
                </a:solidFill>
              </a:rPr>
              <a:t>перешел</a:t>
            </a:r>
            <a:r>
              <a:rPr lang="ru-RU" altLang="ru-RU" sz="1200" dirty="0">
                <a:solidFill>
                  <a:srgbClr val="002060"/>
                </a:solidFill>
              </a:rPr>
              <a:t> на регулирование методом долгосрочной индексации НВВ с долгосрочным периодом регулирования </a:t>
            </a:r>
            <a:r>
              <a:rPr lang="ru-RU" altLang="ru-RU" sz="1200" b="1" dirty="0">
                <a:solidFill>
                  <a:srgbClr val="002060"/>
                </a:solidFill>
              </a:rPr>
              <a:t>2018-2022 гг. </a:t>
            </a:r>
            <a:r>
              <a:rPr lang="ru-RU" altLang="ru-RU" sz="1200" dirty="0">
                <a:solidFill>
                  <a:srgbClr val="002060"/>
                </a:solidFill>
              </a:rPr>
              <a:t/>
            </a:r>
            <a:br>
              <a:rPr lang="ru-RU" altLang="ru-RU" sz="1200" dirty="0">
                <a:solidFill>
                  <a:srgbClr val="002060"/>
                </a:solidFill>
              </a:rPr>
            </a:br>
            <a:r>
              <a:rPr lang="ru-RU" altLang="ru-RU" sz="1200" dirty="0">
                <a:solidFill>
                  <a:srgbClr val="002060"/>
                </a:solidFill>
              </a:rPr>
              <a:t>Постановлением Службы по тарифам Астраханской области от 28.12.2017 №216 установлены единые (котловые) тарифы на передачу электроэнергии на 2018 год, долгосрочные параметры регулирования  и  НВВ «Астраханьэнерго» на  второй долгосрочный период регулирования.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762000" y="2446338"/>
            <a:ext cx="7626350" cy="1200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200" dirty="0">
                <a:solidFill>
                  <a:srgbClr val="002060"/>
                </a:solidFill>
              </a:rPr>
              <a:t>Филиал ПАО «МРСК Юга» - </a:t>
            </a:r>
            <a:r>
              <a:rPr lang="ru-RU" altLang="ru-RU" sz="1200" b="1" dirty="0">
                <a:solidFill>
                  <a:srgbClr val="002060"/>
                </a:solidFill>
              </a:rPr>
              <a:t>«Калмэнерго» </a:t>
            </a:r>
            <a:r>
              <a:rPr lang="ru-RU" altLang="ru-RU" sz="1200" u="sng" dirty="0">
                <a:solidFill>
                  <a:srgbClr val="002060"/>
                </a:solidFill>
              </a:rPr>
              <a:t>перешел</a:t>
            </a:r>
            <a:r>
              <a:rPr lang="ru-RU" altLang="ru-RU" sz="1200" dirty="0">
                <a:solidFill>
                  <a:srgbClr val="002060"/>
                </a:solidFill>
              </a:rPr>
              <a:t> на регулирование методом долгосрочной индексации </a:t>
            </a:r>
            <a:br>
              <a:rPr lang="ru-RU" altLang="ru-RU" sz="1200" dirty="0">
                <a:solidFill>
                  <a:srgbClr val="002060"/>
                </a:solidFill>
              </a:rPr>
            </a:br>
            <a:r>
              <a:rPr lang="ru-RU" altLang="ru-RU" sz="1200" dirty="0">
                <a:solidFill>
                  <a:srgbClr val="002060"/>
                </a:solidFill>
              </a:rPr>
              <a:t>НВВ с долгосрочным периодом регулирования </a:t>
            </a:r>
            <a:r>
              <a:rPr lang="ru-RU" altLang="ru-RU" sz="1200" b="1" dirty="0">
                <a:solidFill>
                  <a:srgbClr val="002060"/>
                </a:solidFill>
              </a:rPr>
              <a:t>2018-2022 гг</a:t>
            </a:r>
            <a:r>
              <a:rPr lang="ru-RU" altLang="ru-RU" sz="1200" dirty="0">
                <a:solidFill>
                  <a:srgbClr val="002060"/>
                </a:solidFill>
              </a:rPr>
              <a:t>. </a:t>
            </a:r>
            <a:br>
              <a:rPr lang="ru-RU" altLang="ru-RU" sz="1200" dirty="0">
                <a:solidFill>
                  <a:srgbClr val="002060"/>
                </a:solidFill>
              </a:rPr>
            </a:br>
            <a:r>
              <a:rPr lang="ru-RU" altLang="ru-RU" sz="1200" dirty="0">
                <a:solidFill>
                  <a:srgbClr val="002060"/>
                </a:solidFill>
              </a:rPr>
              <a:t>Приказом Региональной службы по тарифам Республики Калмыкия от 26.12.2017 №100-п/э установлены </a:t>
            </a:r>
            <a:br>
              <a:rPr lang="ru-RU" altLang="ru-RU" sz="1200" dirty="0">
                <a:solidFill>
                  <a:srgbClr val="002060"/>
                </a:solidFill>
              </a:rPr>
            </a:br>
            <a:r>
              <a:rPr lang="ru-RU" altLang="ru-RU" sz="1200" dirty="0">
                <a:solidFill>
                  <a:srgbClr val="002060"/>
                </a:solidFill>
              </a:rPr>
              <a:t>единые (котловые) тарифы на передачу электроэнергии на 2018 год. </a:t>
            </a:r>
            <a:br>
              <a:rPr lang="ru-RU" altLang="ru-RU" sz="1200" dirty="0">
                <a:solidFill>
                  <a:srgbClr val="002060"/>
                </a:solidFill>
              </a:rPr>
            </a:br>
            <a:r>
              <a:rPr lang="ru-RU" altLang="ru-RU" sz="1200" dirty="0">
                <a:solidFill>
                  <a:srgbClr val="002060"/>
                </a:solidFill>
              </a:rPr>
              <a:t>Долгосрочные параметры регулирования  и НВВ «Калмэнерго» на  второй долгосрочный период регулирования утверждены приказом РСТ Республики Калмыкия от 26.12.2017 №98-п/э.</a:t>
            </a: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755650" y="3806825"/>
            <a:ext cx="7626350" cy="10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200" dirty="0">
                <a:solidFill>
                  <a:srgbClr val="002060"/>
                </a:solidFill>
              </a:rPr>
              <a:t>Филиал ПАО «МРСК Юга» - </a:t>
            </a:r>
            <a:r>
              <a:rPr lang="ru-RU" altLang="ru-RU" sz="1200" b="1" dirty="0">
                <a:solidFill>
                  <a:srgbClr val="002060"/>
                </a:solidFill>
              </a:rPr>
              <a:t>«Ростовэнерго»</a:t>
            </a:r>
            <a:r>
              <a:rPr lang="ru-RU" altLang="ru-RU" sz="1200" dirty="0">
                <a:solidFill>
                  <a:srgbClr val="002060"/>
                </a:solidFill>
              </a:rPr>
              <a:t> </a:t>
            </a:r>
            <a:r>
              <a:rPr lang="ru-RU" altLang="ru-RU" sz="1200" u="sng" dirty="0">
                <a:solidFill>
                  <a:srgbClr val="002060"/>
                </a:solidFill>
              </a:rPr>
              <a:t>перешел </a:t>
            </a:r>
            <a:r>
              <a:rPr lang="ru-RU" altLang="ru-RU" sz="1200" dirty="0">
                <a:solidFill>
                  <a:srgbClr val="002060"/>
                </a:solidFill>
              </a:rPr>
              <a:t>на регулирование методом долгосрочной индексации </a:t>
            </a:r>
            <a:br>
              <a:rPr lang="ru-RU" altLang="ru-RU" sz="1200" dirty="0">
                <a:solidFill>
                  <a:srgbClr val="002060"/>
                </a:solidFill>
              </a:rPr>
            </a:br>
            <a:r>
              <a:rPr lang="ru-RU" altLang="ru-RU" sz="1200" dirty="0">
                <a:solidFill>
                  <a:srgbClr val="002060"/>
                </a:solidFill>
              </a:rPr>
              <a:t>НВВ с долгосрочным периодом регулирования </a:t>
            </a:r>
            <a:r>
              <a:rPr lang="ru-RU" altLang="ru-RU" sz="1200" b="1" dirty="0">
                <a:solidFill>
                  <a:srgbClr val="002060"/>
                </a:solidFill>
              </a:rPr>
              <a:t>2018-2022 гг. </a:t>
            </a:r>
            <a:r>
              <a:rPr lang="ru-RU" altLang="ru-RU" sz="1200" dirty="0">
                <a:solidFill>
                  <a:srgbClr val="002060"/>
                </a:solidFill>
              </a:rPr>
              <a:t/>
            </a:r>
            <a:br>
              <a:rPr lang="ru-RU" altLang="ru-RU" sz="1200" dirty="0">
                <a:solidFill>
                  <a:srgbClr val="002060"/>
                </a:solidFill>
              </a:rPr>
            </a:br>
            <a:r>
              <a:rPr lang="ru-RU" altLang="ru-RU" sz="1200" dirty="0">
                <a:solidFill>
                  <a:srgbClr val="002060"/>
                </a:solidFill>
              </a:rPr>
              <a:t>Постановлением Региональной службы по тарифам Ростовской области от 28.12.2017 №86/8  установлены </a:t>
            </a:r>
            <a:br>
              <a:rPr lang="ru-RU" altLang="ru-RU" sz="1200" dirty="0">
                <a:solidFill>
                  <a:srgbClr val="002060"/>
                </a:solidFill>
              </a:rPr>
            </a:br>
            <a:r>
              <a:rPr lang="ru-RU" altLang="ru-RU" sz="1200" dirty="0">
                <a:solidFill>
                  <a:srgbClr val="002060"/>
                </a:solidFill>
              </a:rPr>
              <a:t>единые (котловые) тарифы на передачу электроэнергии на 2018 год, долгосрочные параметры регулирования  и  НВВ «Ростовэнерго» на  второй долгосрочный период регулирования.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52083" y="5001133"/>
            <a:ext cx="7629917" cy="101387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altLang="ru-RU" sz="1200" dirty="0">
                <a:solidFill>
                  <a:srgbClr val="002060"/>
                </a:solidFill>
                <a:cs typeface="Arial" pitchFamily="34" charset="0"/>
              </a:rPr>
              <a:t>Филиал ПАО «МРСК Юга» - </a:t>
            </a:r>
            <a:r>
              <a:rPr lang="ru-RU" altLang="ru-RU" sz="1200" b="1" dirty="0">
                <a:solidFill>
                  <a:srgbClr val="002060"/>
                </a:solidFill>
                <a:cs typeface="Arial" pitchFamily="34" charset="0"/>
              </a:rPr>
              <a:t>«Волгоградэнерго»</a:t>
            </a:r>
            <a:r>
              <a:rPr lang="ru-RU" altLang="ru-RU" sz="12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ru-RU" sz="1200" u="sng" dirty="0">
                <a:solidFill>
                  <a:srgbClr val="002060"/>
                </a:solidFill>
                <a:cs typeface="Arial" pitchFamily="34" charset="0"/>
              </a:rPr>
              <a:t>регулируется </a:t>
            </a:r>
            <a:r>
              <a:rPr lang="ru-RU" altLang="ru-RU" sz="1200" dirty="0">
                <a:solidFill>
                  <a:srgbClr val="002060"/>
                </a:solidFill>
                <a:cs typeface="Arial" pitchFamily="34" charset="0"/>
              </a:rPr>
              <a:t>методом долгосрочной индексации. </a:t>
            </a:r>
            <a:br>
              <a:rPr lang="ru-RU" altLang="ru-RU" sz="1200" dirty="0">
                <a:solidFill>
                  <a:srgbClr val="002060"/>
                </a:solidFill>
                <a:cs typeface="Arial" pitchFamily="34" charset="0"/>
              </a:rPr>
            </a:br>
            <a:r>
              <a:rPr lang="ru-RU" altLang="ru-RU" sz="1200" dirty="0">
                <a:solidFill>
                  <a:srgbClr val="002060"/>
                </a:solidFill>
                <a:cs typeface="Arial" pitchFamily="34" charset="0"/>
              </a:rPr>
              <a:t>Второй долгосрочный период регулирования   -   </a:t>
            </a:r>
            <a:r>
              <a:rPr lang="ru-RU" altLang="ru-RU" sz="1200" b="1" dirty="0">
                <a:solidFill>
                  <a:srgbClr val="002060"/>
                </a:solidFill>
                <a:cs typeface="Arial" pitchFamily="34" charset="0"/>
              </a:rPr>
              <a:t>2014 – 2018 гг</a:t>
            </a:r>
            <a:r>
              <a:rPr lang="ru-RU" altLang="ru-RU" sz="1200" dirty="0">
                <a:solidFill>
                  <a:srgbClr val="002060"/>
                </a:solidFill>
                <a:cs typeface="Arial" pitchFamily="34" charset="0"/>
              </a:rPr>
              <a:t>. </a:t>
            </a:r>
          </a:p>
          <a:p>
            <a:pPr algn="ctr">
              <a:defRPr/>
            </a:pPr>
            <a:r>
              <a:rPr lang="ru-RU" altLang="ru-RU" sz="1200" dirty="0">
                <a:solidFill>
                  <a:srgbClr val="002060"/>
                </a:solidFill>
                <a:cs typeface="Arial" pitchFamily="34" charset="0"/>
              </a:rPr>
              <a:t>Приказом Комитета тарифного регулирования Волгоградской области от 26.12.2017 №53/23 установлены единые котловые тарифы на передачу электроэнергии на 2018 год, необходимая валовая выручка филиала на 2018 год установлена приказом КТР Волгоградской области от 26.12.2017 №53/4.</a:t>
            </a:r>
          </a:p>
        </p:txBody>
      </p:sp>
    </p:spTree>
    <p:extLst>
      <p:ext uri="{BB962C8B-B14F-4D97-AF65-F5344CB8AC3E}">
        <p14:creationId xmlns:p14="http://schemas.microsoft.com/office/powerpoint/2010/main" val="179199415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7092950" y="517525"/>
            <a:ext cx="17272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600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СОДЕРЖАНИЕ</a:t>
            </a:r>
            <a:r>
              <a:rPr lang="ru-RU" altLang="ru-RU" sz="1600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ru-RU" altLang="ru-RU" sz="1600" b="1" dirty="0" smtClean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 bwMode="auto">
          <a:xfrm>
            <a:off x="4631745" y="6433703"/>
            <a:ext cx="37230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2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889051"/>
              </p:ext>
            </p:extLst>
          </p:nvPr>
        </p:nvGraphicFramePr>
        <p:xfrm>
          <a:off x="705614" y="1124744"/>
          <a:ext cx="8229600" cy="451803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3778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just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КЛЮЧЕВЫЕ НОВОСТИ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                                                                                           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3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76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just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СТРУКТУРА АКЦИОНЕРНОГО КАПИТАЛА                                                                                                                                      5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just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ФОНДОВЫЙ РЫНОК                                                                                                                                                                           7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76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РЕШЕНИЯ, ПРИНЯТЫЕ СОВЕТОМ ДИРЕКТОРОВ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                                         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8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ОСНОВНЫЕ ФИНАНСОВО-ЭКОНОМИЧЕСКИЕ ПОКАЗАТЕЛИ                                                                                                 11                                        </a:t>
                      </a:r>
                      <a:endParaRPr kumimoji="0" lang="en-US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76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just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RAB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-РЕГУЛИРОВАНИЕ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                                                                         18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                             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just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РЕГУЛИРОВАНИЕ МЕТОДОМ ДОЛГОСРОЧНОЙ ИНДЕКСАЦИИ                                                                                              19                 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76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ПЕРЕХОД КОМПАНИИ НА НОВУЮ СИСТЕМУ ТАРИФНОГО РЕГУЛИРОВАНИЯ                                                                   20                                                         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76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ОСНОВНЫЕ ТЕХНИЧЕСКИЕ ХАРАКТЕРИСТИКИ АКТИВОВ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                            22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      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76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ОСНОВНЫЕ ПОКАЗАТЕЛИ ТРАНСПОРТА ЭЛЕКТРОЭНЕРГИИ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                                  23                                                                                   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            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76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ИНВЕСТИЦИОННАЯ ДЕЯТЕЛЬНОСТЬ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                                                          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24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                                      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76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РЕАЛИЗОВАННЫЕ ПРОЕКТЫ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                                                                                   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26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                                                           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2089532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20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700338" y="355600"/>
            <a:ext cx="61690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РЕГУЛИРОВАНИЕ МЕТОДОМ ДОЛГОСРОЧНОЙ ИНДЕКСАЦИИ НЕОБХОДИМОЙ ВАЛОВОЙ ВЫРУЧКИ (НВВ)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167810"/>
              </p:ext>
            </p:extLst>
          </p:nvPr>
        </p:nvGraphicFramePr>
        <p:xfrm>
          <a:off x="179388" y="986423"/>
          <a:ext cx="8785224" cy="14366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40">
                  <a:extLst>
                    <a:ext uri="{9D8B030D-6E8A-4147-A177-3AD203B41FA5}">
                      <a16:colId xmlns="" xmlns:a16="http://schemas.microsoft.com/office/drawing/2014/main" val="883970876"/>
                    </a:ext>
                  </a:extLst>
                </a:gridCol>
                <a:gridCol w="4104573">
                  <a:extLst>
                    <a:ext uri="{9D8B030D-6E8A-4147-A177-3AD203B41FA5}">
                      <a16:colId xmlns="" xmlns:a16="http://schemas.microsoft.com/office/drawing/2014/main" val="3649907454"/>
                    </a:ext>
                  </a:extLst>
                </a:gridCol>
                <a:gridCol w="936131">
                  <a:extLst>
                    <a:ext uri="{9D8B030D-6E8A-4147-A177-3AD203B41FA5}">
                      <a16:colId xmlns="" xmlns:a16="http://schemas.microsoft.com/office/drawing/2014/main" val="3814782141"/>
                    </a:ext>
                  </a:extLst>
                </a:gridCol>
                <a:gridCol w="864120">
                  <a:extLst>
                    <a:ext uri="{9D8B030D-6E8A-4147-A177-3AD203B41FA5}">
                      <a16:colId xmlns="" xmlns:a16="http://schemas.microsoft.com/office/drawing/2014/main" val="241187243"/>
                    </a:ext>
                  </a:extLst>
                </a:gridCol>
                <a:gridCol w="864120">
                  <a:extLst>
                    <a:ext uri="{9D8B030D-6E8A-4147-A177-3AD203B41FA5}">
                      <a16:colId xmlns="" xmlns:a16="http://schemas.microsoft.com/office/drawing/2014/main" val="1623834928"/>
                    </a:ext>
                  </a:extLst>
                </a:gridCol>
                <a:gridCol w="864120">
                  <a:extLst>
                    <a:ext uri="{9D8B030D-6E8A-4147-A177-3AD203B41FA5}">
                      <a16:colId xmlns="" xmlns:a16="http://schemas.microsoft.com/office/drawing/2014/main" val="2327440512"/>
                    </a:ext>
                  </a:extLst>
                </a:gridCol>
                <a:gridCol w="864120">
                  <a:extLst>
                    <a:ext uri="{9D8B030D-6E8A-4147-A177-3AD203B41FA5}">
                      <a16:colId xmlns="" xmlns:a16="http://schemas.microsoft.com/office/drawing/2014/main" val="2223020295"/>
                    </a:ext>
                  </a:extLst>
                </a:gridCol>
              </a:tblGrid>
              <a:tr h="19248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№ </a:t>
                      </a:r>
                    </a:p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п/п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Показатели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Астраханьэнерго, второй ДПР 2018-2022г., </a:t>
                      </a:r>
                      <a:r>
                        <a:rPr lang="ru-RU" sz="1200" b="1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млн.руб</a:t>
                      </a:r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02589459"/>
                  </a:ext>
                </a:extLst>
              </a:tr>
              <a:tr h="1903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2018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2019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2020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2021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2022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21159092"/>
                  </a:ext>
                </a:extLst>
              </a:tr>
              <a:tr h="177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1.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Инвестиционная программа*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243,2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220,1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220,1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795,0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1 148,7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83284811"/>
                  </a:ext>
                </a:extLst>
              </a:tr>
              <a:tr h="177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Подконтрольные и неподконтрольные расходы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4 699,7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4 988,5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5 128,2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5 333,5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5 874,4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26975165"/>
                  </a:ext>
                </a:extLst>
              </a:tr>
              <a:tr h="3448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Расходы по итогам деятельности, связанные с необходимостью корректировки НВВ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</a:t>
                      </a:r>
                      <a:r>
                        <a:rPr lang="ru-RU" sz="1100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759,3 </a:t>
                      </a: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638,3   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606,6   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519,0   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97,4   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41079313"/>
                  </a:ext>
                </a:extLst>
              </a:tr>
              <a:tr h="177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</a:t>
                      </a:r>
                      <a:r>
                        <a:rPr lang="ru-RU" sz="11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НВВ котловая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5 459,0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5 626,8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5 734,8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5 852,5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5 971,8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96839914"/>
                  </a:ext>
                </a:extLst>
              </a:tr>
              <a:tr h="177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5</a:t>
                      </a:r>
                      <a:r>
                        <a:rPr lang="ru-RU" sz="1100" u="none" strike="noStrike" dirty="0" smtClean="0">
                          <a:effectLst/>
                        </a:rPr>
                        <a:t>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Полезный отпуск (котловой), </a:t>
                      </a:r>
                      <a:r>
                        <a:rPr lang="ru-RU" sz="1100" u="none" strike="noStrike" dirty="0" err="1">
                          <a:effectLst/>
                        </a:rPr>
                        <a:t>млн.кВтч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2 813,4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2 827,5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2 841,8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2 856,1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2 870,5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85394275"/>
                  </a:ext>
                </a:extLst>
              </a:tr>
            </a:tbl>
          </a:graphicData>
        </a:graphic>
      </p:graphicFrame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323528" y="2421211"/>
            <a:ext cx="7777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900" i="1" dirty="0">
                <a:latin typeface="+mn-lt"/>
                <a:cs typeface="Arial" charset="0"/>
              </a:rPr>
              <a:t>*) в соответствии с протоколом заседания </a:t>
            </a:r>
            <a:r>
              <a:rPr lang="ru-RU" altLang="ru-RU" sz="900" i="1" dirty="0" smtClean="0">
                <a:latin typeface="+mn-lt"/>
                <a:cs typeface="Arial" charset="0"/>
              </a:rPr>
              <a:t>коллегии </a:t>
            </a:r>
            <a:r>
              <a:rPr lang="ru-RU" altLang="ru-RU" sz="900" i="1" dirty="0">
                <a:latin typeface="+mn-lt"/>
                <a:cs typeface="Arial" charset="0"/>
              </a:rPr>
              <a:t>СТ Астраханской области от 28.12.2017, при установлении тарифов на передачу э/э на новый ДПР 2018-2022гг учтена ИПР, утвержденная приказом Минэнерго  России от 22.12.2016 №1387</a:t>
            </a:r>
            <a:endParaRPr lang="ru-RU" altLang="ru-RU" sz="900" i="1" dirty="0" smtClean="0">
              <a:latin typeface="+mn-lt"/>
              <a:cs typeface="Arial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092093"/>
              </p:ext>
            </p:extLst>
          </p:nvPr>
        </p:nvGraphicFramePr>
        <p:xfrm>
          <a:off x="179388" y="2801664"/>
          <a:ext cx="8785224" cy="14366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40">
                  <a:extLst>
                    <a:ext uri="{9D8B030D-6E8A-4147-A177-3AD203B41FA5}">
                      <a16:colId xmlns="" xmlns:a16="http://schemas.microsoft.com/office/drawing/2014/main" val="2455240273"/>
                    </a:ext>
                  </a:extLst>
                </a:gridCol>
                <a:gridCol w="4104573">
                  <a:extLst>
                    <a:ext uri="{9D8B030D-6E8A-4147-A177-3AD203B41FA5}">
                      <a16:colId xmlns="" xmlns:a16="http://schemas.microsoft.com/office/drawing/2014/main" val="4003178194"/>
                    </a:ext>
                  </a:extLst>
                </a:gridCol>
                <a:gridCol w="936131">
                  <a:extLst>
                    <a:ext uri="{9D8B030D-6E8A-4147-A177-3AD203B41FA5}">
                      <a16:colId xmlns="" xmlns:a16="http://schemas.microsoft.com/office/drawing/2014/main" val="2613118157"/>
                    </a:ext>
                  </a:extLst>
                </a:gridCol>
                <a:gridCol w="864120">
                  <a:extLst>
                    <a:ext uri="{9D8B030D-6E8A-4147-A177-3AD203B41FA5}">
                      <a16:colId xmlns="" xmlns:a16="http://schemas.microsoft.com/office/drawing/2014/main" val="1914830039"/>
                    </a:ext>
                  </a:extLst>
                </a:gridCol>
                <a:gridCol w="864120">
                  <a:extLst>
                    <a:ext uri="{9D8B030D-6E8A-4147-A177-3AD203B41FA5}">
                      <a16:colId xmlns="" xmlns:a16="http://schemas.microsoft.com/office/drawing/2014/main" val="819815275"/>
                    </a:ext>
                  </a:extLst>
                </a:gridCol>
                <a:gridCol w="864120">
                  <a:extLst>
                    <a:ext uri="{9D8B030D-6E8A-4147-A177-3AD203B41FA5}">
                      <a16:colId xmlns="" xmlns:a16="http://schemas.microsoft.com/office/drawing/2014/main" val="1835572327"/>
                    </a:ext>
                  </a:extLst>
                </a:gridCol>
                <a:gridCol w="864120">
                  <a:extLst>
                    <a:ext uri="{9D8B030D-6E8A-4147-A177-3AD203B41FA5}">
                      <a16:colId xmlns="" xmlns:a16="http://schemas.microsoft.com/office/drawing/2014/main" val="962601526"/>
                    </a:ext>
                  </a:extLst>
                </a:gridCol>
              </a:tblGrid>
              <a:tr h="19245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№ п/п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Показатели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Калмэнерго, второй ДПР 2018-2022г., </a:t>
                      </a:r>
                      <a:r>
                        <a:rPr lang="ru-RU" sz="1200" b="1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млн.руб</a:t>
                      </a:r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68386816"/>
                  </a:ext>
                </a:extLst>
              </a:tr>
              <a:tr h="1905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2018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2019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2020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2021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2022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89823423"/>
                  </a:ext>
                </a:extLst>
              </a:tr>
              <a:tr h="1772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1.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Инвестиционная </a:t>
                      </a:r>
                      <a:r>
                        <a:rPr lang="ru-RU" sz="11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программа*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  57,4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  37,5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  37,5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  37,5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  37,5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06417518"/>
                  </a:ext>
                </a:extLst>
              </a:tr>
              <a:tr h="1772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Подконтрольные и неподконтрольные расходы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1 632,1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1 738,0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1 847,8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1 865,4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1 871,8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46558323"/>
                  </a:ext>
                </a:extLst>
              </a:tr>
              <a:tr h="3448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Расходы по итогам деятельности, связанные с необходимостью корректировки НВВ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35,0   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14,9   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7,8   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69,7   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139,0   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75067713"/>
                  </a:ext>
                </a:extLst>
              </a:tr>
              <a:tr h="1772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</a:t>
                      </a:r>
                      <a:r>
                        <a:rPr lang="ru-RU" sz="11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НВВ котловая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1 667,1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1 752,9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1 855,6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1 935,1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2 010,7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94830062"/>
                  </a:ext>
                </a:extLst>
              </a:tr>
              <a:tr h="1772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5</a:t>
                      </a:r>
                      <a:r>
                        <a:rPr lang="ru-RU" sz="1100" u="none" strike="noStrike" dirty="0" smtClean="0">
                          <a:effectLst/>
                        </a:rPr>
                        <a:t>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Полезный отпуск (котловой), </a:t>
                      </a:r>
                      <a:r>
                        <a:rPr lang="ru-RU" sz="1100" u="none" strike="noStrike" dirty="0" err="1">
                          <a:effectLst/>
                        </a:rPr>
                        <a:t>млн.кВтч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              535,3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              535,3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              535,3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   535,3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   535,3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23892766"/>
                  </a:ext>
                </a:extLst>
              </a:tr>
            </a:tbl>
          </a:graphicData>
        </a:graphic>
      </p:graphicFrame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466725" y="4292600"/>
            <a:ext cx="7777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900" i="1" dirty="0">
                <a:latin typeface="+mn-lt"/>
                <a:cs typeface="Arial" charset="0"/>
              </a:rPr>
              <a:t>*) </a:t>
            </a:r>
            <a:r>
              <a:rPr lang="ru-RU" altLang="ru-RU" sz="900" i="1" dirty="0" smtClean="0">
                <a:latin typeface="+mn-lt"/>
                <a:cs typeface="Arial" charset="0"/>
              </a:rPr>
              <a:t>приведены показатели по капвложениям в соответствии с ИПР</a:t>
            </a:r>
            <a:r>
              <a:rPr lang="ru-RU" altLang="ru-RU" sz="900" i="1" dirty="0">
                <a:latin typeface="+mn-lt"/>
                <a:cs typeface="Arial" charset="0"/>
              </a:rPr>
              <a:t>, </a:t>
            </a:r>
            <a:r>
              <a:rPr lang="ru-RU" altLang="ru-RU" sz="900" i="1" dirty="0" smtClean="0">
                <a:latin typeface="+mn-lt"/>
                <a:cs typeface="Arial" charset="0"/>
              </a:rPr>
              <a:t>утвержденной приказом </a:t>
            </a:r>
            <a:r>
              <a:rPr lang="ru-RU" altLang="ru-RU" sz="900" i="1" dirty="0">
                <a:latin typeface="+mn-lt"/>
                <a:cs typeface="Arial" charset="0"/>
              </a:rPr>
              <a:t>Минэнерго  России от </a:t>
            </a:r>
            <a:r>
              <a:rPr lang="ru-RU" altLang="ru-RU" sz="900" i="1" dirty="0" smtClean="0">
                <a:latin typeface="+mn-lt"/>
                <a:cs typeface="Arial" charset="0"/>
              </a:rPr>
              <a:t>18.12.2017 №25</a:t>
            </a:r>
            <a:r>
              <a:rPr lang="en-US" altLang="ru-RU" sz="900" i="1" dirty="0" smtClean="0">
                <a:latin typeface="+mn-lt"/>
                <a:cs typeface="Arial" charset="0"/>
              </a:rPr>
              <a:t>@</a:t>
            </a:r>
            <a:endParaRPr lang="ru-RU" altLang="ru-RU" sz="900" i="1" dirty="0" smtClean="0">
              <a:latin typeface="+mn-lt"/>
              <a:cs typeface="Arial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197774"/>
              </p:ext>
            </p:extLst>
          </p:nvPr>
        </p:nvGraphicFramePr>
        <p:xfrm>
          <a:off x="179388" y="4562711"/>
          <a:ext cx="8785224" cy="14637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40">
                  <a:extLst>
                    <a:ext uri="{9D8B030D-6E8A-4147-A177-3AD203B41FA5}">
                      <a16:colId xmlns="" xmlns:a16="http://schemas.microsoft.com/office/drawing/2014/main" val="2992721951"/>
                    </a:ext>
                  </a:extLst>
                </a:gridCol>
                <a:gridCol w="4104573">
                  <a:extLst>
                    <a:ext uri="{9D8B030D-6E8A-4147-A177-3AD203B41FA5}">
                      <a16:colId xmlns="" xmlns:a16="http://schemas.microsoft.com/office/drawing/2014/main" val="1406697956"/>
                    </a:ext>
                  </a:extLst>
                </a:gridCol>
                <a:gridCol w="936131">
                  <a:extLst>
                    <a:ext uri="{9D8B030D-6E8A-4147-A177-3AD203B41FA5}">
                      <a16:colId xmlns="" xmlns:a16="http://schemas.microsoft.com/office/drawing/2014/main" val="2603984326"/>
                    </a:ext>
                  </a:extLst>
                </a:gridCol>
                <a:gridCol w="864120">
                  <a:extLst>
                    <a:ext uri="{9D8B030D-6E8A-4147-A177-3AD203B41FA5}">
                      <a16:colId xmlns="" xmlns:a16="http://schemas.microsoft.com/office/drawing/2014/main" val="2698868359"/>
                    </a:ext>
                  </a:extLst>
                </a:gridCol>
                <a:gridCol w="864120">
                  <a:extLst>
                    <a:ext uri="{9D8B030D-6E8A-4147-A177-3AD203B41FA5}">
                      <a16:colId xmlns="" xmlns:a16="http://schemas.microsoft.com/office/drawing/2014/main" val="1957447180"/>
                    </a:ext>
                  </a:extLst>
                </a:gridCol>
                <a:gridCol w="864120">
                  <a:extLst>
                    <a:ext uri="{9D8B030D-6E8A-4147-A177-3AD203B41FA5}">
                      <a16:colId xmlns="" xmlns:a16="http://schemas.microsoft.com/office/drawing/2014/main" val="737906194"/>
                    </a:ext>
                  </a:extLst>
                </a:gridCol>
                <a:gridCol w="864120">
                  <a:extLst>
                    <a:ext uri="{9D8B030D-6E8A-4147-A177-3AD203B41FA5}">
                      <a16:colId xmlns="" xmlns:a16="http://schemas.microsoft.com/office/drawing/2014/main" val="1593787415"/>
                    </a:ext>
                  </a:extLst>
                </a:gridCol>
              </a:tblGrid>
              <a:tr h="1923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№ п/п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Показатели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Ростовэнерго, второй ДПР 2018-2022г., </a:t>
                      </a:r>
                      <a:r>
                        <a:rPr lang="ru-RU" sz="1200" b="1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млн.руб</a:t>
                      </a:r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75917480"/>
                  </a:ext>
                </a:extLst>
              </a:tr>
              <a:tr h="1904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2018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2019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2020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2021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2022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58140922"/>
                  </a:ext>
                </a:extLst>
              </a:tr>
              <a:tr h="1988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1.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4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Инвестиционная </a:t>
                      </a:r>
                      <a:r>
                        <a:rPr lang="ru-RU" sz="11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программа*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804,3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784,4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689,2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718,0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741,2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29942481"/>
                  </a:ext>
                </a:extLst>
              </a:tr>
              <a:tr h="1771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4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Подконтрольные и неподконтрольные расходы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17 327,4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17 970,5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18 505,5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19 038,8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19 596,6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54196060"/>
                  </a:ext>
                </a:extLst>
              </a:tr>
              <a:tr h="3447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4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Расходы по итогам деятельности, связанные с необходимостью корректировки НВВ</a:t>
                      </a:r>
                    </a:p>
                  </a:txBody>
                  <a:tcPr marL="9525" marR="9525" marT="9521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826,0   </a:t>
                      </a:r>
                    </a:p>
                  </a:txBody>
                  <a:tcPr marL="9525" marR="9525" marT="9521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1 003,9   </a:t>
                      </a:r>
                    </a:p>
                  </a:txBody>
                  <a:tcPr marL="9525" marR="9525" marT="9521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996,8   </a:t>
                      </a:r>
                    </a:p>
                  </a:txBody>
                  <a:tcPr marL="9525" marR="9525" marT="9521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1 058,7   </a:t>
                      </a:r>
                    </a:p>
                  </a:txBody>
                  <a:tcPr marL="9525" marR="9525" marT="9521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1 128,0   </a:t>
                      </a:r>
                    </a:p>
                  </a:txBody>
                  <a:tcPr marL="9525" marR="9525" marT="9521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98882393"/>
                  </a:ext>
                </a:extLst>
              </a:tr>
              <a:tr h="1828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</a:t>
                      </a:r>
                      <a:r>
                        <a:rPr lang="ru-RU" sz="11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4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НВВ котловая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18 220,5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19 124,1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19 659,0   </a:t>
                      </a:r>
                      <a:endParaRPr lang="ru-RU" sz="11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20 192,3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20 750,2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64701782"/>
                  </a:ext>
                </a:extLst>
              </a:tr>
              <a:tr h="1771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5</a:t>
                      </a:r>
                      <a:r>
                        <a:rPr lang="ru-RU" sz="1100" u="none" strike="noStrike" dirty="0" smtClean="0">
                          <a:effectLst/>
                        </a:rPr>
                        <a:t>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4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Полезный отпуск (котловой), </a:t>
                      </a:r>
                      <a:r>
                        <a:rPr lang="ru-RU" sz="1100" u="none" strike="noStrike" dirty="0" err="1">
                          <a:effectLst/>
                        </a:rPr>
                        <a:t>млн.кВтч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12 510,7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12 510,7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12 510,7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12 510,7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12 510,7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11613384"/>
                  </a:ext>
                </a:extLst>
              </a:tr>
            </a:tbl>
          </a:graphicData>
        </a:graphic>
      </p:graphicFrame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481013" y="6078538"/>
            <a:ext cx="40909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900" i="1" dirty="0">
                <a:latin typeface="+mn-lt"/>
                <a:cs typeface="Arial" charset="0"/>
              </a:rPr>
              <a:t>*) </a:t>
            </a:r>
            <a:r>
              <a:rPr lang="ru-RU" altLang="ru-RU" sz="900" i="1" dirty="0" smtClean="0">
                <a:latin typeface="+mn-lt"/>
                <a:cs typeface="Arial" charset="0"/>
              </a:rPr>
              <a:t>приведены показатели по капвложениям в соответствии с ИПР,  утвержденной приказом </a:t>
            </a:r>
            <a:r>
              <a:rPr lang="ru-RU" altLang="ru-RU" sz="900" i="1" dirty="0">
                <a:latin typeface="+mn-lt"/>
                <a:cs typeface="Arial" charset="0"/>
              </a:rPr>
              <a:t>Минэнерго  России от </a:t>
            </a:r>
            <a:r>
              <a:rPr lang="ru-RU" altLang="ru-RU" sz="900" i="1" dirty="0" smtClean="0">
                <a:latin typeface="+mn-lt"/>
                <a:cs typeface="Arial" charset="0"/>
              </a:rPr>
              <a:t>18.12.2017 </a:t>
            </a:r>
            <a:r>
              <a:rPr lang="ru-RU" altLang="ru-RU" sz="900" i="1" dirty="0">
                <a:latin typeface="+mn-lt"/>
                <a:cs typeface="Arial" charset="0"/>
              </a:rPr>
              <a:t>№25</a:t>
            </a:r>
            <a:r>
              <a:rPr lang="en-US" altLang="ru-RU" sz="900" i="1" dirty="0">
                <a:latin typeface="+mn-lt"/>
                <a:cs typeface="Arial" charset="0"/>
              </a:rPr>
              <a:t>@</a:t>
            </a:r>
            <a:endParaRPr lang="ru-RU" altLang="ru-RU" sz="900" i="1" dirty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861460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sp>
        <p:nvSpPr>
          <p:cNvPr id="4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21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700338" y="355600"/>
            <a:ext cx="61690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РЕГУЛИРОВАНИЕ МЕТОДОМ ДОЛГОСРОЧНОЙ ИНДЕКСАЦИИ НЕОБХОДИМОЙ ВАЛОВОЙ ВЫРУЧКИ (НВВ)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549275" y="1592263"/>
          <a:ext cx="7975599" cy="17383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8567">
                  <a:extLst>
                    <a:ext uri="{9D8B030D-6E8A-4147-A177-3AD203B41FA5}">
                      <a16:colId xmlns="" xmlns:a16="http://schemas.microsoft.com/office/drawing/2014/main" val="2676522752"/>
                    </a:ext>
                  </a:extLst>
                </a:gridCol>
                <a:gridCol w="2999962">
                  <a:extLst>
                    <a:ext uri="{9D8B030D-6E8A-4147-A177-3AD203B41FA5}">
                      <a16:colId xmlns="" xmlns:a16="http://schemas.microsoft.com/office/drawing/2014/main" val="2689807453"/>
                    </a:ext>
                  </a:extLst>
                </a:gridCol>
                <a:gridCol w="931414">
                  <a:extLst>
                    <a:ext uri="{9D8B030D-6E8A-4147-A177-3AD203B41FA5}">
                      <a16:colId xmlns="" xmlns:a16="http://schemas.microsoft.com/office/drawing/2014/main" val="4045598149"/>
                    </a:ext>
                  </a:extLst>
                </a:gridCol>
                <a:gridCol w="931414">
                  <a:extLst>
                    <a:ext uri="{9D8B030D-6E8A-4147-A177-3AD203B41FA5}">
                      <a16:colId xmlns="" xmlns:a16="http://schemas.microsoft.com/office/drawing/2014/main" val="2727135053"/>
                    </a:ext>
                  </a:extLst>
                </a:gridCol>
                <a:gridCol w="931414">
                  <a:extLst>
                    <a:ext uri="{9D8B030D-6E8A-4147-A177-3AD203B41FA5}">
                      <a16:colId xmlns="" xmlns:a16="http://schemas.microsoft.com/office/drawing/2014/main" val="4131391068"/>
                    </a:ext>
                  </a:extLst>
                </a:gridCol>
                <a:gridCol w="931414">
                  <a:extLst>
                    <a:ext uri="{9D8B030D-6E8A-4147-A177-3AD203B41FA5}">
                      <a16:colId xmlns="" xmlns:a16="http://schemas.microsoft.com/office/drawing/2014/main" val="386225878"/>
                    </a:ext>
                  </a:extLst>
                </a:gridCol>
                <a:gridCol w="931414">
                  <a:extLst>
                    <a:ext uri="{9D8B030D-6E8A-4147-A177-3AD203B41FA5}">
                      <a16:colId xmlns="" xmlns:a16="http://schemas.microsoft.com/office/drawing/2014/main" val="3557403866"/>
                    </a:ext>
                  </a:extLst>
                </a:gridCol>
              </a:tblGrid>
              <a:tr h="33763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№п/п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Показатели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Волгоградэнерго, второй ДПР 2014-2018г., </a:t>
                      </a:r>
                      <a:r>
                        <a:rPr lang="ru-RU" sz="1200" b="1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млн.руб</a:t>
                      </a:r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30496734"/>
                  </a:ext>
                </a:extLst>
              </a:tr>
              <a:tr h="1771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2014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2015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2016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2017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2018**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59456643"/>
                  </a:ext>
                </a:extLst>
              </a:tr>
              <a:tr h="2879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1.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Инвестиционная программа*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173,0   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549,4   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580,3   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604,6   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361,8   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62971635"/>
                  </a:ext>
                </a:extLst>
              </a:tr>
              <a:tr h="2878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Подконтрольные и неподконтрольные расходы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7 857,5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8 462,4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8 546,2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8 392,5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8 277,4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87358723"/>
                  </a:ext>
                </a:extLst>
              </a:tr>
              <a:tr h="3598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5.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НВВ котловая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9 347,2   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10 039,0   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10 145,1   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9 982,7   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10 023,0   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19001950"/>
                  </a:ext>
                </a:extLst>
              </a:tr>
              <a:tr h="2878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6.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Полезный отпуск (котловой), </a:t>
                      </a:r>
                      <a:r>
                        <a:rPr lang="ru-RU" sz="1100" u="none" strike="noStrike" dirty="0" err="1">
                          <a:effectLst/>
                        </a:rPr>
                        <a:t>млн.кВтч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10 408,3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10 078,8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          10 008,8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8 649,2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8 153,0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38547292"/>
                  </a:ext>
                </a:extLst>
              </a:tr>
            </a:tbl>
          </a:graphicData>
        </a:graphic>
      </p:graphicFrame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781050" y="3354388"/>
            <a:ext cx="7510463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i="1" dirty="0">
                <a:latin typeface="Arial" panose="020B0604020202020204" pitchFamily="34" charset="0"/>
              </a:rPr>
              <a:t>*)  показатели по инвестициям приведены в соответствии: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i="1" dirty="0">
                <a:latin typeface="Arial" panose="020B0604020202020204" pitchFamily="34" charset="0"/>
              </a:rPr>
              <a:t>                   2016г. - приказом Минэнерго России от 30.11.2015 №898;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i="1" dirty="0">
                <a:latin typeface="Arial" panose="020B0604020202020204" pitchFamily="34" charset="0"/>
              </a:rPr>
              <a:t>                   2017г. - приказом Минэнерго России от 22.12.2016 №1387;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i="1" dirty="0">
                <a:latin typeface="Arial" panose="020B0604020202020204" pitchFamily="34" charset="0"/>
              </a:rPr>
              <a:t>                   2018г. - приказом Минэнерго России от 18.12.2017 №25@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i="1" dirty="0">
                <a:latin typeface="Arial" panose="020B0604020202020204" pitchFamily="34" charset="0"/>
              </a:rPr>
              <a:t>**) корректировка НВВ 2018 года утверждена приказом КТР Волгоградской области от 26.12.2017 №53/4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49275" y="4799013"/>
            <a:ext cx="7975600" cy="738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С 2019 года филиал ПАО "МРСК Юга" - "Волгоградэнерго" </a:t>
            </a:r>
          </a:p>
          <a:p>
            <a:pPr algn="ctr"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переходит в новый (третий)  долгосрочный период регулирования 2019-2023гг </a:t>
            </a:r>
          </a:p>
          <a:p>
            <a:pPr algn="ctr"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методом долгосрочной индексации необходимой валовой выручки. </a:t>
            </a:r>
          </a:p>
        </p:txBody>
      </p:sp>
    </p:spTree>
    <p:extLst>
      <p:ext uri="{BB962C8B-B14F-4D97-AF65-F5344CB8AC3E}">
        <p14:creationId xmlns:p14="http://schemas.microsoft.com/office/powerpoint/2010/main" val="3399975547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22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716463" y="404813"/>
            <a:ext cx="41036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ИТОГИ ТАРИФНОГО РЕГУЛИРОВАНИЯ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9875" y="1268413"/>
            <a:ext cx="2613025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Валовая выручка,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млн.руб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.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28625" y="1614488"/>
          <a:ext cx="8229599" cy="1547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9046">
                  <a:extLst>
                    <a:ext uri="{9D8B030D-6E8A-4147-A177-3AD203B41FA5}">
                      <a16:colId xmlns="" xmlns:a16="http://schemas.microsoft.com/office/drawing/2014/main" val="1724711054"/>
                    </a:ext>
                  </a:extLst>
                </a:gridCol>
                <a:gridCol w="744539">
                  <a:extLst>
                    <a:ext uri="{9D8B030D-6E8A-4147-A177-3AD203B41FA5}">
                      <a16:colId xmlns="" xmlns:a16="http://schemas.microsoft.com/office/drawing/2014/main" val="522349404"/>
                    </a:ext>
                  </a:extLst>
                </a:gridCol>
                <a:gridCol w="585867">
                  <a:extLst>
                    <a:ext uri="{9D8B030D-6E8A-4147-A177-3AD203B41FA5}">
                      <a16:colId xmlns="" xmlns:a16="http://schemas.microsoft.com/office/drawing/2014/main" val="2117765904"/>
                    </a:ext>
                  </a:extLst>
                </a:gridCol>
                <a:gridCol w="585867">
                  <a:extLst>
                    <a:ext uri="{9D8B030D-6E8A-4147-A177-3AD203B41FA5}">
                      <a16:colId xmlns="" xmlns:a16="http://schemas.microsoft.com/office/drawing/2014/main" val="1422823448"/>
                    </a:ext>
                  </a:extLst>
                </a:gridCol>
                <a:gridCol w="585867">
                  <a:extLst>
                    <a:ext uri="{9D8B030D-6E8A-4147-A177-3AD203B41FA5}">
                      <a16:colId xmlns="" xmlns:a16="http://schemas.microsoft.com/office/drawing/2014/main" val="1282134409"/>
                    </a:ext>
                  </a:extLst>
                </a:gridCol>
                <a:gridCol w="585867">
                  <a:extLst>
                    <a:ext uri="{9D8B030D-6E8A-4147-A177-3AD203B41FA5}">
                      <a16:colId xmlns="" xmlns:a16="http://schemas.microsoft.com/office/drawing/2014/main" val="585732963"/>
                    </a:ext>
                  </a:extLst>
                </a:gridCol>
                <a:gridCol w="585867">
                  <a:extLst>
                    <a:ext uri="{9D8B030D-6E8A-4147-A177-3AD203B41FA5}">
                      <a16:colId xmlns="" xmlns:a16="http://schemas.microsoft.com/office/drawing/2014/main" val="3942715823"/>
                    </a:ext>
                  </a:extLst>
                </a:gridCol>
                <a:gridCol w="585867">
                  <a:extLst>
                    <a:ext uri="{9D8B030D-6E8A-4147-A177-3AD203B41FA5}">
                      <a16:colId xmlns="" xmlns:a16="http://schemas.microsoft.com/office/drawing/2014/main" val="761835354"/>
                    </a:ext>
                  </a:extLst>
                </a:gridCol>
                <a:gridCol w="585867">
                  <a:extLst>
                    <a:ext uri="{9D8B030D-6E8A-4147-A177-3AD203B41FA5}">
                      <a16:colId xmlns="" xmlns:a16="http://schemas.microsoft.com/office/drawing/2014/main" val="328330638"/>
                    </a:ext>
                  </a:extLst>
                </a:gridCol>
                <a:gridCol w="585867">
                  <a:extLst>
                    <a:ext uri="{9D8B030D-6E8A-4147-A177-3AD203B41FA5}">
                      <a16:colId xmlns="" xmlns:a16="http://schemas.microsoft.com/office/drawing/2014/main" val="469212520"/>
                    </a:ext>
                  </a:extLst>
                </a:gridCol>
                <a:gridCol w="744539">
                  <a:extLst>
                    <a:ext uri="{9D8B030D-6E8A-4147-A177-3AD203B41FA5}">
                      <a16:colId xmlns="" xmlns:a16="http://schemas.microsoft.com/office/drawing/2014/main" val="45258575"/>
                    </a:ext>
                  </a:extLst>
                </a:gridCol>
                <a:gridCol w="744539">
                  <a:extLst>
                    <a:ext uri="{9D8B030D-6E8A-4147-A177-3AD203B41FA5}">
                      <a16:colId xmlns="" xmlns:a16="http://schemas.microsoft.com/office/drawing/2014/main" val="1738171168"/>
                    </a:ext>
                  </a:extLst>
                </a:gridCol>
              </a:tblGrid>
              <a:tr h="2014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2008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2009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2010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2011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2012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2013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2014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2015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2016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2017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2018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extLst>
                  <a:ext uri="{0D108BD9-81ED-4DB2-BD59-A6C34878D82A}">
                    <a16:rowId xmlns="" xmlns:a16="http://schemas.microsoft.com/office/drawing/2014/main" val="1110828926"/>
                  </a:ext>
                </a:extLst>
              </a:tr>
              <a:tr h="2014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«Астраханьэнерго»: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1 819,4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2 577,3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3 266,5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3 817,4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3 946,8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4 342,2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3 985,7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4 294,0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4 882,3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5 057,3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5 459,0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extLst>
                  <a:ext uri="{0D108BD9-81ED-4DB2-BD59-A6C34878D82A}">
                    <a16:rowId xmlns="" xmlns:a16="http://schemas.microsoft.com/office/drawing/2014/main" val="3575041664"/>
                  </a:ext>
                </a:extLst>
              </a:tr>
              <a:tr h="1923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«Волгоградэнерго»: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5 287,1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7 327,4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8 141,4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8 181,2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8 331,4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9 187,6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9 347,2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10 039,0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10 145,1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9 982,7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10 023,0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extLst>
                  <a:ext uri="{0D108BD9-81ED-4DB2-BD59-A6C34878D82A}">
                    <a16:rowId xmlns="" xmlns:a16="http://schemas.microsoft.com/office/drawing/2014/main" val="2897363510"/>
                  </a:ext>
                </a:extLst>
              </a:tr>
              <a:tr h="1923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«Калмэнерго»: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366,8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450,2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497,0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626,3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597,1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751,0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802,3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847,8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972,9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1 079,6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1 667,1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extLst>
                  <a:ext uri="{0D108BD9-81ED-4DB2-BD59-A6C34878D82A}">
                    <a16:rowId xmlns="" xmlns:a16="http://schemas.microsoft.com/office/drawing/2014/main" val="2558612061"/>
                  </a:ext>
                </a:extLst>
              </a:tr>
              <a:tr h="1923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«Ростовэнерго»: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6 950,4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9 367,3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10 205,9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11 194,7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12 123,9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13 395,0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14 636,5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15 889,2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16 648,2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17 183,6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18 220,5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extLst>
                  <a:ext uri="{0D108BD9-81ED-4DB2-BD59-A6C34878D82A}">
                    <a16:rowId xmlns="" xmlns:a16="http://schemas.microsoft.com/office/drawing/2014/main" val="2815564453"/>
                  </a:ext>
                </a:extLst>
              </a:tr>
              <a:tr h="1923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ПАО «МРСК Юга»: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14 423,7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19 722,2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22 110,8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23 819,6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24 999,2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27 675,8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28 771,7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31 070,0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32 648,5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33 303,2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35 369,5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extLst>
                  <a:ext uri="{0D108BD9-81ED-4DB2-BD59-A6C34878D82A}">
                    <a16:rowId xmlns="" xmlns:a16="http://schemas.microsoft.com/office/drawing/2014/main" val="115179084"/>
                  </a:ext>
                </a:extLst>
              </a:tr>
              <a:tr h="37550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Средний тариф, коп./кВт.ч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44,71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59,32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82,40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89,91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90,70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101,15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109,62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119,31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125,68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137,02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147,30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extLst>
                  <a:ext uri="{0D108BD9-81ED-4DB2-BD59-A6C34878D82A}">
                    <a16:rowId xmlns="" xmlns:a16="http://schemas.microsoft.com/office/drawing/2014/main" val="1246344302"/>
                  </a:ext>
                </a:extLst>
              </a:tr>
            </a:tbl>
          </a:graphicData>
        </a:graphic>
      </p:graphicFrame>
      <p:sp>
        <p:nvSpPr>
          <p:cNvPr id="16" name="Скругленный прямоугольник 15"/>
          <p:cNvSpPr/>
          <p:nvPr/>
        </p:nvSpPr>
        <p:spPr>
          <a:xfrm>
            <a:off x="428601" y="3226455"/>
            <a:ext cx="8136904" cy="346561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altLang="ru-RU" sz="1300" dirty="0">
                <a:solidFill>
                  <a:srgbClr val="002060"/>
                </a:solidFill>
              </a:rPr>
              <a:t>Среднегодовой прирост тарифа на передачу э/э </a:t>
            </a:r>
            <a:r>
              <a:rPr lang="en-US" altLang="ru-RU" sz="1300" dirty="0">
                <a:solidFill>
                  <a:srgbClr val="002060"/>
                </a:solidFill>
              </a:rPr>
              <a:t>CAGR  </a:t>
            </a:r>
            <a:r>
              <a:rPr lang="ru-RU" altLang="ru-RU" sz="1300" i="1" dirty="0">
                <a:solidFill>
                  <a:srgbClr val="002060"/>
                </a:solidFill>
              </a:rPr>
              <a:t>(отношение роста утв. тарифа </a:t>
            </a:r>
            <a:r>
              <a:rPr lang="ru-RU" altLang="ru-RU" sz="1300" i="1" dirty="0">
                <a:solidFill>
                  <a:schemeClr val="tx2">
                    <a:lumMod val="75000"/>
                  </a:schemeClr>
                </a:solidFill>
              </a:rPr>
              <a:t>2017 </a:t>
            </a:r>
            <a:r>
              <a:rPr lang="ru-RU" altLang="ru-RU" sz="1300" i="1" dirty="0">
                <a:solidFill>
                  <a:srgbClr val="002060"/>
                </a:solidFill>
              </a:rPr>
              <a:t>к 2008)  </a:t>
            </a:r>
            <a:r>
              <a:rPr lang="ru-RU" altLang="ru-RU" sz="1300" dirty="0">
                <a:solidFill>
                  <a:srgbClr val="002060"/>
                </a:solidFill>
              </a:rPr>
              <a:t>- </a:t>
            </a:r>
            <a:r>
              <a:rPr lang="ru-RU" altLang="ru-RU" sz="1300" dirty="0">
                <a:solidFill>
                  <a:srgbClr val="FF0000"/>
                </a:solidFill>
              </a:rPr>
              <a:t> </a:t>
            </a:r>
            <a:r>
              <a:rPr lang="ru-RU" altLang="ru-RU" sz="1300" b="1" dirty="0">
                <a:solidFill>
                  <a:schemeClr val="tx2">
                    <a:lumMod val="75000"/>
                  </a:schemeClr>
                </a:solidFill>
              </a:rPr>
              <a:t>12,66</a:t>
            </a:r>
            <a:r>
              <a:rPr lang="ru-RU" altLang="ru-RU" sz="1300" b="1" dirty="0">
                <a:solidFill>
                  <a:srgbClr val="FF0000"/>
                </a:solidFill>
              </a:rPr>
              <a:t> </a:t>
            </a:r>
            <a:r>
              <a:rPr lang="ru-RU" altLang="ru-RU" sz="1300" b="1" dirty="0">
                <a:solidFill>
                  <a:srgbClr val="002060"/>
                </a:solidFill>
              </a:rPr>
              <a:t>%</a:t>
            </a:r>
            <a:endParaRPr lang="ru-RU" altLang="ru-RU" sz="6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8288" y="3748088"/>
            <a:ext cx="3548062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Котловой полезный отпуск,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млн.кВт.ч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428625" y="4129088"/>
          <a:ext cx="8229599" cy="1171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9046">
                  <a:extLst>
                    <a:ext uri="{9D8B030D-6E8A-4147-A177-3AD203B41FA5}">
                      <a16:colId xmlns="" xmlns:a16="http://schemas.microsoft.com/office/drawing/2014/main" val="3910886944"/>
                    </a:ext>
                  </a:extLst>
                </a:gridCol>
                <a:gridCol w="744539">
                  <a:extLst>
                    <a:ext uri="{9D8B030D-6E8A-4147-A177-3AD203B41FA5}">
                      <a16:colId xmlns="" xmlns:a16="http://schemas.microsoft.com/office/drawing/2014/main" val="1252533667"/>
                    </a:ext>
                  </a:extLst>
                </a:gridCol>
                <a:gridCol w="585867">
                  <a:extLst>
                    <a:ext uri="{9D8B030D-6E8A-4147-A177-3AD203B41FA5}">
                      <a16:colId xmlns="" xmlns:a16="http://schemas.microsoft.com/office/drawing/2014/main" val="958438069"/>
                    </a:ext>
                  </a:extLst>
                </a:gridCol>
                <a:gridCol w="585867">
                  <a:extLst>
                    <a:ext uri="{9D8B030D-6E8A-4147-A177-3AD203B41FA5}">
                      <a16:colId xmlns="" xmlns:a16="http://schemas.microsoft.com/office/drawing/2014/main" val="1442151153"/>
                    </a:ext>
                  </a:extLst>
                </a:gridCol>
                <a:gridCol w="585867">
                  <a:extLst>
                    <a:ext uri="{9D8B030D-6E8A-4147-A177-3AD203B41FA5}">
                      <a16:colId xmlns="" xmlns:a16="http://schemas.microsoft.com/office/drawing/2014/main" val="2771469729"/>
                    </a:ext>
                  </a:extLst>
                </a:gridCol>
                <a:gridCol w="585867">
                  <a:extLst>
                    <a:ext uri="{9D8B030D-6E8A-4147-A177-3AD203B41FA5}">
                      <a16:colId xmlns="" xmlns:a16="http://schemas.microsoft.com/office/drawing/2014/main" val="1457587599"/>
                    </a:ext>
                  </a:extLst>
                </a:gridCol>
                <a:gridCol w="585867">
                  <a:extLst>
                    <a:ext uri="{9D8B030D-6E8A-4147-A177-3AD203B41FA5}">
                      <a16:colId xmlns="" xmlns:a16="http://schemas.microsoft.com/office/drawing/2014/main" val="3851394115"/>
                    </a:ext>
                  </a:extLst>
                </a:gridCol>
                <a:gridCol w="585867">
                  <a:extLst>
                    <a:ext uri="{9D8B030D-6E8A-4147-A177-3AD203B41FA5}">
                      <a16:colId xmlns="" xmlns:a16="http://schemas.microsoft.com/office/drawing/2014/main" val="1984691144"/>
                    </a:ext>
                  </a:extLst>
                </a:gridCol>
                <a:gridCol w="585867">
                  <a:extLst>
                    <a:ext uri="{9D8B030D-6E8A-4147-A177-3AD203B41FA5}">
                      <a16:colId xmlns="" xmlns:a16="http://schemas.microsoft.com/office/drawing/2014/main" val="1842530601"/>
                    </a:ext>
                  </a:extLst>
                </a:gridCol>
                <a:gridCol w="585867">
                  <a:extLst>
                    <a:ext uri="{9D8B030D-6E8A-4147-A177-3AD203B41FA5}">
                      <a16:colId xmlns="" xmlns:a16="http://schemas.microsoft.com/office/drawing/2014/main" val="3653677135"/>
                    </a:ext>
                  </a:extLst>
                </a:gridCol>
                <a:gridCol w="744539">
                  <a:extLst>
                    <a:ext uri="{9D8B030D-6E8A-4147-A177-3AD203B41FA5}">
                      <a16:colId xmlns="" xmlns:a16="http://schemas.microsoft.com/office/drawing/2014/main" val="556773150"/>
                    </a:ext>
                  </a:extLst>
                </a:gridCol>
                <a:gridCol w="744539">
                  <a:extLst>
                    <a:ext uri="{9D8B030D-6E8A-4147-A177-3AD203B41FA5}">
                      <a16:colId xmlns="" xmlns:a16="http://schemas.microsoft.com/office/drawing/2014/main" val="1528123912"/>
                    </a:ext>
                  </a:extLst>
                </a:gridCol>
              </a:tblGrid>
              <a:tr h="20136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2008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2009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2010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2011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2012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2013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2014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2015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2016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2017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2018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extLst>
                  <a:ext uri="{0D108BD9-81ED-4DB2-BD59-A6C34878D82A}">
                    <a16:rowId xmlns="" xmlns:a16="http://schemas.microsoft.com/office/drawing/2014/main" val="585815462"/>
                  </a:ext>
                </a:extLst>
              </a:tr>
              <a:tr h="20136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«Астраханьэнерго»: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3 152,5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3 304,2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3 307,7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3 178,6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3 343,0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3 432,9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2 783,0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2 823,0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2 881,3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2 839,4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2 813,4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extLst>
                  <a:ext uri="{0D108BD9-81ED-4DB2-BD59-A6C34878D82A}">
                    <a16:rowId xmlns="" xmlns:a16="http://schemas.microsoft.com/office/drawing/2014/main" val="4009110450"/>
                  </a:ext>
                </a:extLst>
              </a:tr>
              <a:tr h="19221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«Волгоградэнерго»: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15 050,9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15 656,0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10 306,0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10 886,7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10 886,2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10 714,7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10 408,3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10 078,8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10 008,8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8 649,2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8 153,0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extLst>
                  <a:ext uri="{0D108BD9-81ED-4DB2-BD59-A6C34878D82A}">
                    <a16:rowId xmlns="" xmlns:a16="http://schemas.microsoft.com/office/drawing/2014/main" val="3570483725"/>
                  </a:ext>
                </a:extLst>
              </a:tr>
              <a:tr h="19221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«Калмэнерго»: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418,6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399,6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388,1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384,9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372,8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437,6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438,3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431,7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421,8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444,2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535,3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extLst>
                  <a:ext uri="{0D108BD9-81ED-4DB2-BD59-A6C34878D82A}">
                    <a16:rowId xmlns="" xmlns:a16="http://schemas.microsoft.com/office/drawing/2014/main" val="3385844350"/>
                  </a:ext>
                </a:extLst>
              </a:tr>
              <a:tr h="19221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«Ростовэнерго»: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13 636,0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13 889,2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12 831,9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12 043,2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12 959,2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12 775,7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12 617,0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12 708,3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12 666,0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12 372,9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12 510,7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extLst>
                  <a:ext uri="{0D108BD9-81ED-4DB2-BD59-A6C34878D82A}">
                    <a16:rowId xmlns="" xmlns:a16="http://schemas.microsoft.com/office/drawing/2014/main" val="462477075"/>
                  </a:ext>
                </a:extLst>
              </a:tr>
              <a:tr h="19221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ПАО «МРСК Юга»: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32 258,1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33 249,0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26 833,7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26 493,3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27 561,2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27 361,0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26 246,6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26 041,7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25 977,9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24 305,7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24 012,4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extLst>
                  <a:ext uri="{0D108BD9-81ED-4DB2-BD59-A6C34878D82A}">
                    <a16:rowId xmlns="" xmlns:a16="http://schemas.microsoft.com/office/drawing/2014/main" val="4002993489"/>
                  </a:ext>
                </a:extLst>
              </a:tr>
            </a:tbl>
          </a:graphicData>
        </a:graphic>
      </p:graphicFrame>
      <p:sp>
        <p:nvSpPr>
          <p:cNvPr id="23" name="Скругленный прямоугольник 22"/>
          <p:cNvSpPr/>
          <p:nvPr/>
        </p:nvSpPr>
        <p:spPr>
          <a:xfrm>
            <a:off x="306925" y="5455956"/>
            <a:ext cx="8565075" cy="289229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altLang="ru-RU" sz="1250" dirty="0">
                <a:solidFill>
                  <a:srgbClr val="002060"/>
                </a:solidFill>
              </a:rPr>
              <a:t>Среднегодовой прирост тарифа на передачу э/э </a:t>
            </a:r>
            <a:r>
              <a:rPr lang="en-US" altLang="ru-RU" sz="1250" dirty="0">
                <a:solidFill>
                  <a:srgbClr val="002060"/>
                </a:solidFill>
              </a:rPr>
              <a:t>CAGR </a:t>
            </a:r>
            <a:r>
              <a:rPr lang="ru-RU" altLang="ru-RU" sz="1250" i="1" dirty="0">
                <a:solidFill>
                  <a:srgbClr val="002060"/>
                </a:solidFill>
              </a:rPr>
              <a:t>(отношение роста утв. полезного отпуска  </a:t>
            </a:r>
            <a:r>
              <a:rPr lang="ru-RU" altLang="ru-RU" sz="1250" i="1" dirty="0">
                <a:solidFill>
                  <a:schemeClr val="tx2">
                    <a:lumMod val="75000"/>
                  </a:schemeClr>
                </a:solidFill>
              </a:rPr>
              <a:t>2017 </a:t>
            </a:r>
            <a:r>
              <a:rPr lang="ru-RU" altLang="ru-RU" sz="1250" i="1" dirty="0">
                <a:solidFill>
                  <a:srgbClr val="002060"/>
                </a:solidFill>
              </a:rPr>
              <a:t>к 2008) </a:t>
            </a:r>
            <a:r>
              <a:rPr lang="ru-RU" altLang="ru-RU" sz="1250" dirty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ru-RU" altLang="ru-RU" sz="1250" b="1" dirty="0">
                <a:solidFill>
                  <a:schemeClr val="tx2">
                    <a:lumMod val="75000"/>
                  </a:schemeClr>
                </a:solidFill>
              </a:rPr>
              <a:t>2,91 </a:t>
            </a:r>
            <a:r>
              <a:rPr lang="ru-RU" altLang="ru-RU" sz="1250" b="1" dirty="0">
                <a:solidFill>
                  <a:srgbClr val="002060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101635176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136900" y="188913"/>
            <a:ext cx="6007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</a:rPr>
              <a:t>ОСНОВНЫЕ ТЕХНИЧЕСКИЕ ХАРАКТЕРИСТИКИ АКТИВОВ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07950" y="809625"/>
            <a:ext cx="9036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2060"/>
                </a:solidFill>
              </a:rPr>
              <a:t>Характеристика активов (сведения о ПС и ЛЭП) ПАО «МРСК Юга» на </a:t>
            </a:r>
            <a:r>
              <a:rPr lang="ru-RU" altLang="ru-RU" sz="1400" b="1" dirty="0" smtClean="0">
                <a:solidFill>
                  <a:srgbClr val="002060"/>
                </a:solidFill>
              </a:rPr>
              <a:t>31.12.2017</a:t>
            </a:r>
            <a:endParaRPr lang="ru-RU" altLang="ru-RU" sz="1400" b="1" dirty="0">
              <a:solidFill>
                <a:srgbClr val="002060"/>
              </a:solidFill>
            </a:endParaRPr>
          </a:p>
        </p:txBody>
      </p:sp>
      <p:sp>
        <p:nvSpPr>
          <p:cNvPr id="11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23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8898874"/>
              </p:ext>
            </p:extLst>
          </p:nvPr>
        </p:nvGraphicFramePr>
        <p:xfrm>
          <a:off x="170657" y="1189608"/>
          <a:ext cx="8802686" cy="4816354"/>
        </p:xfrm>
        <a:graphic>
          <a:graphicData uri="http://schemas.openxmlformats.org/drawingml/2006/table">
            <a:tbl>
              <a:tblPr/>
              <a:tblGrid>
                <a:gridCol w="13797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80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13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337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757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6713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7692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0169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Показатель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Ед. изм.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Филиал </a:t>
                      </a:r>
                      <a:r>
                        <a:rPr lang="ru-RU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ПАО </a:t>
                      </a:r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«МРСК Юга» - «Астраханьэнерго»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Филиал </a:t>
                      </a:r>
                      <a:r>
                        <a:rPr lang="ru-RU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ПАО </a:t>
                      </a:r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«МРСК Юга» - «Волгоградэнерго»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Филиал </a:t>
                      </a:r>
                      <a:r>
                        <a:rPr lang="ru-RU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ПАО </a:t>
                      </a:r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«МРСК Юга» - «Калмэнерго»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Филиал </a:t>
                      </a:r>
                      <a:r>
                        <a:rPr lang="ru-RU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ПАО </a:t>
                      </a:r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«МРСК Юга» - «Ростовэнерго»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1553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Количество и мощность ПС 35-220 </a:t>
                      </a:r>
                      <a:r>
                        <a:rPr lang="ru-RU" sz="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кВ</a:t>
                      </a:r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, всего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шт.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08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МВА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18 732,8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2 148,1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6 527,8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8 799,0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0881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ПС 220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шт.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22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МВА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9626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ПС 110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26" marR="9525" marT="9526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шт.</a:t>
                      </a:r>
                    </a:p>
                  </a:txBody>
                  <a:tcPr marL="9525" marR="9525" marT="9526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19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МВА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14 954,5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1 794,2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5 614,3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6 882,5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1945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ПС 35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26" marR="9525" marT="95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шт.</a:t>
                      </a:r>
                    </a:p>
                  </a:txBody>
                  <a:tcPr marL="9525" marR="9525" marT="9526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40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МВА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3 261,8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1 916,5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619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Протяженность </a:t>
                      </a:r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ВЛ, всего</a:t>
                      </a:r>
                    </a:p>
                  </a:txBody>
                  <a:tcPr marL="9525" marR="9525" marT="9526" marB="0" anchor="ctr"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км</a:t>
                      </a:r>
                    </a:p>
                  </a:txBody>
                  <a:tcPr marL="9525" marR="9525" marT="9526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155 794,6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19 597,91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44 624,00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20 204,09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71 368,60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36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Протяженность </a:t>
                      </a:r>
                    </a:p>
                    <a:p>
                      <a:pPr algn="l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ВЛ 35-220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кВ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км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27 742,9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3 033,42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8 843,00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4 304,70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11 561,80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9366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 т.ч. ВЛ 220 кВ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км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088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ВЛ 110 кВ</a:t>
                      </a:r>
                    </a:p>
                  </a:txBody>
                  <a:tcPr marL="85726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км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15 802,5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2 379,5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5 919,2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2 123,8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5 380,0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106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ВЛ 35 кВ</a:t>
                      </a:r>
                    </a:p>
                  </a:txBody>
                  <a:tcPr marL="85726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км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11 554,2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2 782,8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1 935,7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6 181,8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533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Протяженность </a:t>
                      </a:r>
                    </a:p>
                    <a:p>
                      <a:pPr algn="l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ВЛ 0,38-10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кВ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км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128 051,7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16 564,49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35 781,00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15 899,39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59 806,80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619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ВЛ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6-10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кВ</a:t>
                      </a:r>
                    </a:p>
                  </a:txBody>
                  <a:tcPr marL="85726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км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75 758,7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10 347,27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21 961,50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12 297,71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31 152,20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619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ВЛ 0,38 кВ</a:t>
                      </a:r>
                    </a:p>
                  </a:txBody>
                  <a:tcPr marL="85726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км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52 293,0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6 217,22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13 819,50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3 601,68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28 654,60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628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КЛ, всего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км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2 514,7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1 337,6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7621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т.ч. КЛ 110-35 кВ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км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73,27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3611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КЛ 10-0,38 кВ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км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2 430,31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1 326,42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433,10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190,40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480,39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90222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Количество и мощность ТП , РП 6,10/0,38 </a:t>
                      </a:r>
                      <a:r>
                        <a:rPr lang="ru-RU" sz="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кВ</a:t>
                      </a:r>
                      <a:endParaRPr lang="ru-RU" sz="8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шт.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30 826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13 557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619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МВА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5 312,8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1 879,70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412,20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1 996,10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5322903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668588" y="419100"/>
            <a:ext cx="6324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</a:rPr>
              <a:t>ОСНОВНЫЕ ПОКАЗАТЕЛИ ТРАНСПОРТА ЭЛЕКТРОЭНЕРГИИ</a:t>
            </a:r>
          </a:p>
        </p:txBody>
      </p:sp>
      <p:sp>
        <p:nvSpPr>
          <p:cNvPr id="10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24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66857" y="827449"/>
            <a:ext cx="88566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об оказании услуг по передаче </a:t>
            </a:r>
            <a:r>
              <a:rPr lang="en-US" altLang="ru-RU" sz="13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электрической</a:t>
            </a:r>
            <a:r>
              <a:rPr lang="en-US" altLang="ru-RU" sz="1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3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3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энергии</a:t>
            </a:r>
            <a:r>
              <a:rPr lang="en-US" altLang="ru-RU" sz="13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(транспорта электроэнергии) по </a:t>
            </a:r>
            <a:r>
              <a:rPr lang="en-US" altLang="ru-RU" sz="13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</a:t>
            </a:r>
            <a:r>
              <a:rPr lang="ru-RU" altLang="ru-RU" sz="1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altLang="ru-RU" sz="1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3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</a:t>
            </a:r>
            <a:r>
              <a:rPr lang="ru-RU" altLang="ru-RU" sz="1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ям</a:t>
            </a:r>
            <a:r>
              <a:rPr lang="en-US" altLang="ru-RU" sz="1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ПАО «МРСК Юга»  за </a:t>
            </a:r>
            <a:r>
              <a:rPr lang="ru-RU" altLang="ru-RU" sz="13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квартал 2018 </a:t>
            </a:r>
            <a:r>
              <a:rPr lang="ru-RU" altLang="ru-RU" sz="1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altLang="ru-RU" sz="13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Group 9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4547803"/>
              </p:ext>
            </p:extLst>
          </p:nvPr>
        </p:nvGraphicFramePr>
        <p:xfrm>
          <a:off x="107950" y="2349500"/>
          <a:ext cx="4248150" cy="2502148"/>
        </p:xfrm>
        <a:graphic>
          <a:graphicData uri="http://schemas.openxmlformats.org/drawingml/2006/table">
            <a:tbl>
              <a:tblPr/>
              <a:tblGrid>
                <a:gridCol w="11921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198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198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2315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9313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841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Филиалы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ПАО «МРСК Юга»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8" marR="457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Отпуск в сеть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8" marR="457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Полезный отпуск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8" marR="457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Общие потери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8" marR="457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кВтч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8" marR="457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кВтч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8" marR="457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кВтч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8" marR="457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8" marR="457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«Астраханьэнерго»</a:t>
                      </a:r>
                    </a:p>
                  </a:txBody>
                  <a:tcPr marL="45728" marR="45728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1 001,0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758,6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242,3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24,21%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93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«Волгоградэнерго»</a:t>
                      </a:r>
                    </a:p>
                  </a:txBody>
                  <a:tcPr marL="45728" marR="45728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2 557,6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2 309,3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248,3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9,71%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Калмэнерго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45728" marR="45728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209,1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160,9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48,2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23,07%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«Ростовэнерго»</a:t>
                      </a:r>
                    </a:p>
                  </a:txBody>
                  <a:tcPr marL="45728" marR="45728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3 929,6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3 488,8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440,8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11,22%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ПАО «МРСК Юга»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8" marR="45728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7 697,3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6 717,6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979,7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12,73%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7" name="Group 9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0673302"/>
              </p:ext>
            </p:extLst>
          </p:nvPr>
        </p:nvGraphicFramePr>
        <p:xfrm>
          <a:off x="4427538" y="1525588"/>
          <a:ext cx="4608512" cy="4692425"/>
        </p:xfrm>
        <a:graphic>
          <a:graphicData uri="http://schemas.openxmlformats.org/drawingml/2006/table">
            <a:tbl>
              <a:tblPr/>
              <a:tblGrid>
                <a:gridCol w="3347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757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61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2758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5614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22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измерения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кв. 2018 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кв.2018 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 в 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оказанных услуг по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ПАО «МРСК Юга», в том числе: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кВтч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05" marR="686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6 209,7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6 625,8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7792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Астраханьэнерго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68605" marR="686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кВтч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605" marR="686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713,3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737,4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77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«Волгоградэнерго»</a:t>
                      </a:r>
                    </a:p>
                  </a:txBody>
                  <a:tcPr marL="68605" marR="686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кВтч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605" marR="686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2 121,4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2 283,9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77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Калмэнерго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68605" marR="686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кВтч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605" marR="686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124,6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160,9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77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«Ростовэнерго»</a:t>
                      </a:r>
                    </a:p>
                  </a:txBody>
                  <a:tcPr marL="68605" marR="686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кВтч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605" marR="686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3 250,4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3 443,7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05" marR="686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Выручка по ПАО «МРСК Юга»,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05" marR="686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 (без НДС)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05" marR="686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8 867,5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</a:t>
                      </a: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355,86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3928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«Астраханьэнерго»</a:t>
                      </a: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1 328,0   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1 358,70   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2,3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77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0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«Волгоградэнерго»</a:t>
                      </a: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0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2 514,6   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2 799,92   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11,3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82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0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Калмэнерго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0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0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332,3   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389,89   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17,3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24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«Ростовэнерго»</a:t>
                      </a: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4 692,5   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4 807,35   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2,4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4630005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859338" y="501650"/>
            <a:ext cx="3962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</a:rPr>
              <a:t>ИНВЕСТИЦИОННАЯ ДЕЯТЕЛЬНОСТЬ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971550" y="1327150"/>
            <a:ext cx="72009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200" b="1" dirty="0">
              <a:solidFill>
                <a:srgbClr val="6666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6666FF"/>
                </a:solidFill>
              </a:rPr>
              <a:t>Планируемый объем инвестиций ПАО «МРСК Юга» составляет: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200" b="1" dirty="0">
              <a:solidFill>
                <a:srgbClr val="6666FF"/>
              </a:solidFill>
            </a:endParaRPr>
          </a:p>
        </p:txBody>
      </p:sp>
      <p:sp>
        <p:nvSpPr>
          <p:cNvPr id="10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25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304622"/>
              </p:ext>
            </p:extLst>
          </p:nvPr>
        </p:nvGraphicFramePr>
        <p:xfrm>
          <a:off x="827584" y="2005015"/>
          <a:ext cx="7643707" cy="27678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61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895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895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895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8959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8959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8959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4170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филиала 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ПАО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«МРСК Юга»</a:t>
                      </a:r>
                    </a:p>
                  </a:txBody>
                  <a:tcPr marL="9525" marR="9525" marT="9525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Инвестиции, млн. руб. без НДС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17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2018-2022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17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«Астраханьэнерго»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428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390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391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1 008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1 547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4 121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67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«Волгоградэнерго»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386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275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212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212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213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1 930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83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«Калмэнерго»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69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46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46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46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46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309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17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«Ростовэнерго»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1 223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938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939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939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939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7 332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58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 по ПАО «МРСК Юга»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2 105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1 650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1 587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2 205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2 744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10 292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6440430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859338" y="501650"/>
            <a:ext cx="3962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</a:rPr>
              <a:t>ИНВЕСТИЦИОННАЯ ДЕЯТЕЛЬНОСТЬ</a:t>
            </a:r>
          </a:p>
        </p:txBody>
      </p:sp>
      <p:sp>
        <p:nvSpPr>
          <p:cNvPr id="10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26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74"/>
          <p:cNvSpPr>
            <a:spLocks noChangeArrowheads="1"/>
          </p:cNvSpPr>
          <p:nvPr/>
        </p:nvSpPr>
        <p:spPr bwMode="auto">
          <a:xfrm>
            <a:off x="896938" y="1268413"/>
            <a:ext cx="7416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Фактический объем инвестиций за </a:t>
            </a:r>
            <a:r>
              <a:rPr lang="ru-RU" altLang="ru-RU" sz="1800" b="1" dirty="0" smtClean="0"/>
              <a:t>1 квартал 2018 </a:t>
            </a:r>
            <a:r>
              <a:rPr lang="ru-RU" altLang="ru-RU" sz="1800" b="1" dirty="0"/>
              <a:t>г.: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024630"/>
              </p:ext>
            </p:extLst>
          </p:nvPr>
        </p:nvGraphicFramePr>
        <p:xfrm>
          <a:off x="611561" y="1988842"/>
          <a:ext cx="7859730" cy="34563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40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1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78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178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6774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8444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8862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3456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3873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6797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63797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84447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438508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36887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Наименование филиала ПАО «МРСК Юга»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План </a:t>
                      </a:r>
                      <a:r>
                        <a:rPr lang="ru-RU" sz="900" u="none" strike="noStrike" dirty="0" smtClean="0">
                          <a:effectLst/>
                        </a:rPr>
                        <a:t>1 квартал 2018 </a:t>
                      </a:r>
                      <a:r>
                        <a:rPr lang="ru-RU" sz="900" u="none" strike="noStrike" dirty="0">
                          <a:effectLst/>
                        </a:rPr>
                        <a:t>г.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Факт </a:t>
                      </a:r>
                      <a:r>
                        <a:rPr lang="ru-RU" sz="900" u="none" strike="noStrike" dirty="0" smtClean="0">
                          <a:effectLst/>
                        </a:rPr>
                        <a:t>1 квартал 2018 г</a:t>
                      </a:r>
                      <a:r>
                        <a:rPr lang="ru-RU" sz="900" u="none" strike="noStrike" dirty="0">
                          <a:effectLst/>
                        </a:rPr>
                        <a:t>.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15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Освоение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Ввод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Освоение кап. Вложений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Ввод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02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млн. руб.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млн. руб.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МВА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Км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млн. руб.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млн. руб.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МВА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Км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64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Итого по ПАО «МРСК Юга»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10,368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1343%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96,918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88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«Астраханьэнерго»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68,66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57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«Волгоградэнерго»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-  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-  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-  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57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«Калмэнерго»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-  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-  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88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«Ростовэнерго»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2328%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9673125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5907261" y="223027"/>
            <a:ext cx="316865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РЕАЛИЗОВАННЫЕ ПРОЕКТЫ</a:t>
            </a:r>
            <a:endParaRPr lang="ru-RU" altLang="ru-RU" sz="1600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27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823" y="582372"/>
            <a:ext cx="8538354" cy="570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753596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5907261" y="223027"/>
            <a:ext cx="316865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РЕАЛИЗОВАННЫЕ ПРОЕКТЫ</a:t>
            </a:r>
            <a:endParaRPr lang="ru-RU" altLang="ru-RU" sz="1600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28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138" y="634747"/>
            <a:ext cx="8467723" cy="503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383371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7092950" y="554038"/>
            <a:ext cx="15113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КОНТАКТЫ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042988" y="1968500"/>
            <a:ext cx="71278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610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i="1" dirty="0" smtClean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Департамент корпоративного управления и взаимодействия с акционерами 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i="1" dirty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П</a:t>
            </a:r>
            <a:r>
              <a:rPr lang="ru-RU" altLang="ru-RU" sz="1800" i="1" dirty="0" smtClean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АО «МРСК Юга»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i="1" dirty="0" smtClean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smtClean="0">
                <a:solidFill>
                  <a:srgbClr val="002060"/>
                </a:solidFill>
              </a:rPr>
              <a:t>Казак Н.В. 8 (863) 307-09-14,</a:t>
            </a:r>
            <a:r>
              <a:rPr lang="en-US" altLang="ru-RU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ru-RU" sz="1800" u="sng" dirty="0" smtClean="0">
                <a:solidFill>
                  <a:schemeClr val="accent1">
                    <a:lumMod val="50000"/>
                  </a:schemeClr>
                </a:solidFill>
              </a:rPr>
              <a:t>kazaknv@mrsk-yuga.ru</a:t>
            </a:r>
            <a:r>
              <a:rPr lang="ru-RU" altLang="ru-RU" sz="1800" dirty="0" smtClean="0">
                <a:solidFill>
                  <a:srgbClr val="002060"/>
                </a:solidFill>
              </a:rPr>
              <a:t> </a:t>
            </a:r>
            <a:r>
              <a:rPr lang="ru-RU" altLang="ru-RU" sz="1800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ru-RU" altLang="ru-RU" sz="18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29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875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932363" y="476250"/>
            <a:ext cx="3598862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600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КЛЮЧЕВЫЕ НОВОСТИ</a:t>
            </a:r>
            <a:r>
              <a:rPr lang="ru-RU" altLang="ru-RU" sz="1600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ru-RU" altLang="ru-RU" sz="1600" b="1" dirty="0" smtClean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 bwMode="auto">
          <a:xfrm>
            <a:off x="4631745" y="6433703"/>
            <a:ext cx="37230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</a:rPr>
              <a:t>3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581599"/>
              </p:ext>
            </p:extLst>
          </p:nvPr>
        </p:nvGraphicFramePr>
        <p:xfrm>
          <a:off x="629491" y="980728"/>
          <a:ext cx="8061325" cy="5277902"/>
        </p:xfrm>
        <a:graphic>
          <a:graphicData uri="http://schemas.openxmlformats.org/drawingml/2006/table">
            <a:tbl>
              <a:tblPr/>
              <a:tblGrid>
                <a:gridCol w="8129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483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961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dirty="0" smtClean="0">
                          <a:effectLst/>
                        </a:rPr>
                        <a:t>16.01.2018</a:t>
                      </a:r>
                      <a:r>
                        <a:rPr lang="ru-RU" sz="1050" b="1" dirty="0" smtClean="0">
                          <a:effectLst/>
                        </a:rPr>
                        <a:t/>
                      </a:r>
                      <a:br>
                        <a:rPr lang="ru-RU" sz="1050" b="1" dirty="0" smtClean="0">
                          <a:effectLst/>
                        </a:rPr>
                      </a:b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algn="just"/>
                      <a:r>
                        <a:rPr lang="ru-RU" sz="1050" b="1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МРСК Юга продолжает работу по подготовке энергосистемы Ростова-на-Дону к чемпионату мира по футболу</a:t>
                      </a:r>
                    </a:p>
                    <a:p>
                      <a:pPr algn="just"/>
                      <a:r>
                        <a:rPr lang="ru-RU" sz="1050" b="1" dirty="0" smtClean="0">
                          <a:effectLst/>
                        </a:rPr>
                        <a:t>МРСК Юга (входит в ГК «Россети») успешно завершила реконструкцию кабельной линии (КЛ) 110 </a:t>
                      </a:r>
                      <a:r>
                        <a:rPr lang="ru-RU" sz="1050" b="1" dirty="0" err="1" smtClean="0">
                          <a:effectLst/>
                        </a:rPr>
                        <a:t>кВ</a:t>
                      </a:r>
                      <a:r>
                        <a:rPr lang="ru-RU" sz="1050" b="1" dirty="0" smtClean="0">
                          <a:effectLst/>
                        </a:rPr>
                        <a:t> в левобережной части Ростова-на-Дону. </a:t>
                      </a:r>
                      <a:r>
                        <a:rPr lang="ru-RU" sz="1050" b="1" dirty="0" err="1" smtClean="0">
                          <a:effectLst/>
                        </a:rPr>
                        <a:t>Ростехнадзор</a:t>
                      </a:r>
                      <a:r>
                        <a:rPr lang="ru-RU" sz="1050" b="1" dirty="0" smtClean="0">
                          <a:effectLst/>
                        </a:rPr>
                        <a:t> выдал соответствующее разрешение на допуск линии в эксплуатацию с последующей постановкой под напряжение. Реконструкция осуществлялась в рамках подготовки городской инфраструктуры к чемпионату мира по футболу 2018 года. Масштабные работы были проведены без отключения потребителей</a:t>
                      </a: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349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dirty="0" smtClean="0">
                          <a:effectLst/>
                        </a:rPr>
                        <a:t>18.01.2018</a:t>
                      </a: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algn="just"/>
                      <a:r>
                        <a:rPr lang="ru-RU" sz="1050" b="1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Жители Калмыкии могут подать заявку на подключение к электрическим сетям МРСК Юга через МФЦ</a:t>
                      </a:r>
                    </a:p>
                    <a:p>
                      <a:pPr algn="just"/>
                      <a:r>
                        <a:rPr lang="ru-RU" sz="1050" b="1" dirty="0" smtClean="0">
                          <a:effectLst/>
                        </a:rPr>
                        <a:t>С 1 января 2018 года во всех офисах Многофункционального центра предоставления государственных и муниципальных услуг Калмыкии начался приём документов от жителей республики на технологическое присоединение к электрическим сетям ПАО «МРСК Юга» (входит в группу компаний «Россети»).</a:t>
                      </a:r>
                      <a:endParaRPr lang="ru-RU" altLang="ru-RU" sz="1050" b="1" kern="1200" dirty="0" smtClean="0"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47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dirty="0" smtClean="0">
                          <a:effectLst/>
                        </a:rPr>
                        <a:t>23.01.2018</a:t>
                      </a: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algn="l"/>
                      <a:r>
                        <a:rPr lang="ru-RU" sz="1050" b="1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14,3 тысячи жителей Ростовской области присоединились к сервису информирования о плановых отключениях электроэнергии в 2017 году</a:t>
                      </a:r>
                    </a:p>
                    <a:p>
                      <a:pPr algn="l"/>
                      <a:r>
                        <a:rPr lang="ru-RU" sz="1050" b="1" dirty="0" smtClean="0">
                          <a:effectLst/>
                        </a:rPr>
                        <a:t>В минувшем году 14,3 тысяч жителей Ростовской области стали пользователями сервиса информирования о плановых отключениях электроэнергии на время профилактических работ. Всего по состоянию на 1 января 2018 года пользователями сервиса являются почти 18 тыс. человек</a:t>
                      </a:r>
                      <a:endParaRPr lang="ru-RU" altLang="ru-RU" sz="1050" b="1" kern="1200" dirty="0" smtClean="0"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660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dirty="0" smtClean="0">
                          <a:effectLst/>
                        </a:rPr>
                        <a:t>01.02.2018</a:t>
                      </a: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algn="l"/>
                      <a:r>
                        <a:rPr lang="ru-RU" sz="1050" b="1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159 сайтов и интернет-магазинов заблокированы по требованию МРСК Юга за распространение запрещенной информации</a:t>
                      </a:r>
                    </a:p>
                    <a:p>
                      <a:pPr algn="l"/>
                      <a:r>
                        <a:rPr lang="ru-RU" sz="1050" b="1" dirty="0" smtClean="0">
                          <a:effectLst/>
                        </a:rPr>
                        <a:t>159 сайтов и интернет-магазинов заблокированы и исключены из Единого реестра интернет-сайтов в 2017 году за распространение запрещенной в России информации о способах хищения электроэнергии и продажу приборов учета электроэнергии с внесенными в них изменениями для искажения данных.</a:t>
                      </a:r>
                      <a:endParaRPr lang="ru-RU" altLang="ru-RU" sz="1050" b="1" kern="1200" dirty="0" smtClean="0"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660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dirty="0" smtClean="0">
                          <a:effectLst/>
                        </a:rPr>
                        <a:t>14.02.2018</a:t>
                      </a: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algn="just"/>
                      <a:r>
                        <a:rPr lang="ru-RU" sz="1050" b="1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Тенденция к снижению потерь электроэнергии в сетях становится устойчивой</a:t>
                      </a:r>
                    </a:p>
                    <a:p>
                      <a:pPr algn="just"/>
                      <a:r>
                        <a:rPr lang="ru-RU" sz="1050" b="1" dirty="0" smtClean="0">
                          <a:effectLst/>
                        </a:rPr>
                        <a:t>По предварительным данным, уровень потерь электроэнергии в сети снизился на 1,17% по итогам 2017 года по сравнению с показателем аналогичного периода 2016 года в сопоставимых условиях по отпуску электроэнергии в сеть или на 327 млн. </a:t>
                      </a:r>
                      <a:r>
                        <a:rPr lang="ru-RU" sz="1050" b="1" dirty="0" err="1" smtClean="0">
                          <a:effectLst/>
                        </a:rPr>
                        <a:t>кВтч</a:t>
                      </a:r>
                      <a:r>
                        <a:rPr lang="ru-RU" sz="1050" b="1" dirty="0" smtClean="0">
                          <a:effectLst/>
                        </a:rPr>
                        <a:t> от абсолютной величины потерь. Для сравнения – такой объем электроэнергии потребляет вся Ростовская область на протяжении месяца</a:t>
                      </a: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619362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932363" y="476250"/>
            <a:ext cx="3598862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600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КЛЮЧЕВЫЕ НОВОСТИ</a:t>
            </a:r>
            <a:r>
              <a:rPr lang="ru-RU" altLang="ru-RU" sz="1600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ru-RU" altLang="ru-RU" sz="1600" b="1" dirty="0" smtClean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 bwMode="auto">
          <a:xfrm>
            <a:off x="4631745" y="6433703"/>
            <a:ext cx="37230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</a:rPr>
              <a:t>4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023353"/>
              </p:ext>
            </p:extLst>
          </p:nvPr>
        </p:nvGraphicFramePr>
        <p:xfrm>
          <a:off x="604734" y="887970"/>
          <a:ext cx="8061325" cy="4334840"/>
        </p:xfrm>
        <a:graphic>
          <a:graphicData uri="http://schemas.openxmlformats.org/drawingml/2006/table">
            <a:tbl>
              <a:tblPr/>
              <a:tblGrid>
                <a:gridCol w="8129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483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388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14.02.2018</a:t>
                      </a: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050" b="1" u="sng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1050" b="1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ростовский филиал МРСК Юга приходится 46% исполненных договоров технологического присоединения</a:t>
                      </a:r>
                    </a:p>
                    <a:p>
                      <a:pPr algn="l"/>
                      <a:r>
                        <a:rPr lang="ru-RU" sz="105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2017 год ростовский филиал ПАО «МРСК Юга» (входит в ГК «Россети») исполнил обязательства по 5,9 тыс. договоров на технологическое присоединение (ТП) к своим электросетям, предоставив новым потребителям 159 МВт мощности. На ростовский филиал компании приходится наибольшая доля исполненных договоров ТП – свыше 46%.</a:t>
                      </a:r>
                      <a:endParaRPr lang="ru-RU" sz="105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490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15.02.2018</a:t>
                      </a: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algn="just"/>
                      <a:r>
                        <a:rPr lang="ru-RU" sz="1050" b="1" u="sng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14,8 тысяч </a:t>
                      </a:r>
                      <a:r>
                        <a:rPr lang="ru-RU" sz="1050" b="1" u="sng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птицезащитных</a:t>
                      </a:r>
                      <a:r>
                        <a:rPr lang="ru-RU" sz="1050" b="1" u="sng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устройств установлены на ВЛ в Волгоградской области</a:t>
                      </a:r>
                    </a:p>
                    <a:p>
                      <a:pPr algn="just"/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2,5 тыс. </a:t>
                      </a:r>
                      <a:r>
                        <a:rPr lang="ru-RU" sz="1050" b="1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птицезащитных</a:t>
                      </a: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устройств (ПЗУ) установлены на опорах воздушных линий Волгоградской области в 2017 году. Природоохранные мероприятия проводятся в целях сохранения редких, находящихся под угрозой исчезновения, видов птиц, в том числе, в зоне биосферного резервата ЮНЕСКО «Волго-</a:t>
                      </a:r>
                      <a:r>
                        <a:rPr lang="ru-RU" sz="1050" b="1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Ахтубинская</a:t>
                      </a: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пойма». </a:t>
                      </a:r>
                      <a:endParaRPr lang="ru-RU" altLang="ru-RU" sz="105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79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21.02.2018</a:t>
                      </a: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Bef>
                          <a:spcPct val="20000"/>
                        </a:spcBef>
                      </a:pPr>
                      <a:r>
                        <a:rPr lang="ru-RU" sz="1050" b="1" u="sng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Дебиторская задолженность </a:t>
                      </a:r>
                      <a:r>
                        <a:rPr lang="ru-RU" sz="1050" b="1" u="sng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энергокомплексу</a:t>
                      </a:r>
                      <a:r>
                        <a:rPr lang="ru-RU" sz="1050" b="1" u="sng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донского региона динамично снижается</a:t>
                      </a:r>
                    </a:p>
                    <a:p>
                      <a:pPr marL="0" algn="just" defTabSz="914400" rtl="0" eaLnBrk="1" latinLnBrk="0" hangingPunct="1">
                        <a:spcBef>
                          <a:spcPct val="20000"/>
                        </a:spcBef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 2017 год по  ростовскому филиалу ПАО «МРСК Юга» (входит в ГК «Россети») наблюдается положительная динамика снижения дебиторской задолженности за услуги по передаче электроэнергии. </a:t>
                      </a:r>
                      <a:endParaRPr lang="ru-RU" altLang="ru-RU" sz="105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490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01.03.2018</a:t>
                      </a: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Bef>
                          <a:spcPct val="20000"/>
                        </a:spcBef>
                      </a:pPr>
                      <a:r>
                        <a:rPr lang="ru-RU" sz="1050" b="1" u="sng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Генеральный директор МРСК Юга Борис Эбзеев награжден благодарственным письмом ЮРЦ МЧС России</a:t>
                      </a:r>
                    </a:p>
                    <a:p>
                      <a:pPr marL="0" algn="just" defTabSz="914400" rtl="0" eaLnBrk="1" latinLnBrk="0" hangingPunct="1">
                        <a:spcBef>
                          <a:spcPct val="20000"/>
                        </a:spcBef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Генеральный директор ПАО «МРСК Юга» (входит в ГК «Россети») Борис Эбзеев удостоен благодарственного письма Южно-Российского центра МЧС России по делам гражданской обороны, чрезвычайным ситуациям и ликвидации последствий стихийных бедствий</a:t>
                      </a:r>
                      <a:endParaRPr lang="ru-RU" altLang="ru-RU" sz="105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154788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4932363" y="476250"/>
            <a:ext cx="3598862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600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КЛЮЧЕВЫЕ НОВОСТИ</a:t>
            </a:r>
            <a:r>
              <a:rPr lang="ru-RU" altLang="ru-RU" sz="1600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ru-RU" altLang="ru-RU" sz="1600" b="1" dirty="0" smtClean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sp>
        <p:nvSpPr>
          <p:cNvPr id="6" name="Номер слайда 1"/>
          <p:cNvSpPr txBox="1">
            <a:spLocks/>
          </p:cNvSpPr>
          <p:nvPr/>
        </p:nvSpPr>
        <p:spPr bwMode="auto">
          <a:xfrm>
            <a:off x="4631745" y="6433703"/>
            <a:ext cx="37230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5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87526"/>
              </p:ext>
            </p:extLst>
          </p:nvPr>
        </p:nvGraphicFramePr>
        <p:xfrm>
          <a:off x="604734" y="1124745"/>
          <a:ext cx="8061326" cy="5027086"/>
        </p:xfrm>
        <a:graphic>
          <a:graphicData uri="http://schemas.openxmlformats.org/drawingml/2006/table">
            <a:tbl>
              <a:tblPr/>
              <a:tblGrid>
                <a:gridCol w="8129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483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358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02.03.2018</a:t>
                      </a:r>
                      <a:endParaRPr kumimoji="0" lang="ru-RU" altLang="ru-RU" sz="10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Bef>
                          <a:spcPct val="20000"/>
                        </a:spcBef>
                      </a:pPr>
                      <a:r>
                        <a:rPr lang="ru-RU" sz="1050" b="1" u="sng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МРСК Юга завершила перевод электросетей Астрахани на более высокий класс напряжения</a:t>
                      </a:r>
                    </a:p>
                    <a:p>
                      <a:pPr marL="0" algn="just" defTabSz="914400" rtl="0" eaLnBrk="1" latinLnBrk="0" hangingPunct="1">
                        <a:spcBef>
                          <a:spcPct val="20000"/>
                        </a:spcBef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Специалисты астраханского филиала ПАО «МРСК Юга» (входит в ГК «Россети») завершили четвертый и пятый этап работ по переводу нагрузки с подстанций «Северная» и «</a:t>
                      </a:r>
                      <a:r>
                        <a:rPr lang="ru-RU" sz="1050" b="1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Царевская</a:t>
                      </a: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» на подстанцию «Юбилейная» с более высоким классом напряжения. Это значительно улучшит качество и надежность энергоснабжения потребителей Кировского и Советского районов Астрахани</a:t>
                      </a:r>
                    </a:p>
                    <a:p>
                      <a:endParaRPr lang="ru-RU" sz="105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14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05.03.2018</a:t>
                      </a: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algn="l"/>
                      <a:r>
                        <a:rPr lang="ru-RU" sz="1050" b="1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Специалисты астраханского филиала МРСК Юга установили более 17 тысяч современных приборов учета</a:t>
                      </a:r>
                    </a:p>
                    <a:p>
                      <a:pPr algn="l"/>
                      <a:r>
                        <a:rPr lang="ru-RU" sz="105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Специалисты астраханского филиала ПАО «МРСК Юга» (входит в группу компаний Россети) завершают реализацию программы по установке современных, высокотехнологичных приборов учета повышенной точности в четырех районах области.</a:t>
                      </a:r>
                      <a:endParaRPr lang="ru-RU" sz="105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just"/>
                      <a:endParaRPr lang="ru-RU" altLang="ru-RU" sz="105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614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13.03.2018</a:t>
                      </a: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r>
                        <a:rPr lang="ru-RU" sz="1050" b="1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29,5 МВт мощности получили новые потребители МРСК Юга за первые месяцы 2018 года</a:t>
                      </a:r>
                    </a:p>
                    <a:p>
                      <a:r>
                        <a:rPr lang="ru-RU" sz="105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первые два месяца 2018 года ПАО «МРСК Юга» (входит в ГК «Россети») подключило к своей сети социально значимые объекты. Среди них 7 объектов здравоохранения в Ростовской и Астраханской областях (66 кВт), 1 дошкольное учреждение в Астраханской области (140 кВт), 1 здание пожарной части в Ростовской области (27 кВт).</a:t>
                      </a:r>
                    </a:p>
                    <a:p>
                      <a:pPr marL="0" algn="just" defTabSz="914400" rtl="0" eaLnBrk="1" latinLnBrk="0" hangingPunct="1">
                        <a:spcBef>
                          <a:spcPct val="20000"/>
                        </a:spcBef>
                      </a:pPr>
                      <a:endParaRPr lang="ru-RU" altLang="ru-RU" sz="105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869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19.03.2018</a:t>
                      </a:r>
                      <a:endParaRPr kumimoji="0" lang="ru-RU" altLang="ru-RU" sz="10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05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algn="just"/>
                      <a:r>
                        <a:rPr lang="ru-RU" sz="1050" b="1" u="sng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Дебиторская задолженность потребителей перед астраханским филиалом МРСК Юга динамично снижается</a:t>
                      </a:r>
                    </a:p>
                    <a:p>
                      <a:pPr algn="just"/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Дебиторская задолженность контрагентов перед астраханским филиалом ПАО «МРСК Юга» (входит в ГК «Россети») за услуги по передаче электроэнергии за истекший 2017 год, снизилась на 555,42 млн руб.</a:t>
                      </a:r>
                      <a:endParaRPr lang="ru-RU" altLang="ru-RU" sz="105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just" defTabSz="914400" rtl="0" eaLnBrk="1" latinLnBrk="0" hangingPunct="1">
                        <a:spcBef>
                          <a:spcPct val="20000"/>
                        </a:spcBef>
                      </a:pPr>
                      <a:endParaRPr lang="ru-RU" altLang="ru-RU" sz="105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788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20.03.2018</a:t>
                      </a:r>
                      <a:endParaRPr kumimoji="0" lang="ru-RU" altLang="ru-RU" sz="10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Bef>
                          <a:spcPct val="20000"/>
                        </a:spcBef>
                      </a:pPr>
                      <a:r>
                        <a:rPr lang="ru-RU" sz="1050" b="1" u="sng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МРСК Юга примет в свои сети солнечную энергию астраханской электростанции «Нива»</a:t>
                      </a:r>
                    </a:p>
                    <a:p>
                      <a:pPr marL="0" algn="just" defTabSz="914400" rtl="0" eaLnBrk="1" latinLnBrk="0" hangingPunct="1">
                        <a:spcBef>
                          <a:spcPct val="20000"/>
                        </a:spcBef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Астраханский филиал ПАО «МРСК Юга» (входит в ГК «Россети») примет в сеть электроэнергию с солнечной электростанции «Нива» в Приволжском районе области.</a:t>
                      </a:r>
                      <a:endParaRPr lang="ru-RU" altLang="ru-RU" sz="105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just" defTabSz="914400" rtl="0" eaLnBrk="1" latinLnBrk="0" hangingPunct="1">
                        <a:spcBef>
                          <a:spcPct val="20000"/>
                        </a:spcBef>
                      </a:pPr>
                      <a:endParaRPr lang="ru-RU" sz="105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241375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sp>
        <p:nvSpPr>
          <p:cNvPr id="4" name="Номер слайда 1"/>
          <p:cNvSpPr txBox="1">
            <a:spLocks/>
          </p:cNvSpPr>
          <p:nvPr/>
        </p:nvSpPr>
        <p:spPr bwMode="auto">
          <a:xfrm>
            <a:off x="4631745" y="6433703"/>
            <a:ext cx="37230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</a:rPr>
              <a:t>6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4906602" y="188640"/>
            <a:ext cx="3598862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600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КЛЮЧЕВЫЕ НОВОСТИ</a:t>
            </a:r>
            <a:r>
              <a:rPr lang="ru-RU" altLang="ru-RU" sz="1600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ru-RU" altLang="ru-RU" sz="1600" b="1" dirty="0" smtClean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702317"/>
              </p:ext>
            </p:extLst>
          </p:nvPr>
        </p:nvGraphicFramePr>
        <p:xfrm>
          <a:off x="539552" y="908720"/>
          <a:ext cx="7965912" cy="4608513"/>
        </p:xfrm>
        <a:graphic>
          <a:graphicData uri="http://schemas.openxmlformats.org/drawingml/2006/table">
            <a:tbl>
              <a:tblPr/>
              <a:tblGrid>
                <a:gridCol w="8640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018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339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20.03.2018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altLang="ru-RU" sz="1050" b="0" u="non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ct val="20000"/>
                        </a:spcBef>
                      </a:pPr>
                      <a:r>
                        <a:rPr lang="ru-RU" sz="1050" b="1" u="sng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МРСК Юга осуществила технологическое присоединение стадиона «Ростов-Арена» в Ростове-на-Дону</a:t>
                      </a:r>
                    </a:p>
                    <a:p>
                      <a:pPr marL="0" algn="just" defTabSz="914400" rtl="0" eaLnBrk="1" latinLnBrk="0" hangingPunct="1">
                        <a:spcBef>
                          <a:spcPct val="20000"/>
                        </a:spcBef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ПАО «МРСК Юга» (входит в группу компаний «Россети») обеспечило электроэнергией, введенный в эксплуатацию стадион «Ростов-Арена» в Ростове-на-Дону. В июне этого года стадион вместимостью 45 тысяч зрителей примет на своём поле 4 игры отборочного этапа и матч 1/8 финала предстоящего первенства. </a:t>
                      </a:r>
                      <a:endParaRPr lang="ru-RU" altLang="ru-RU" sz="1050" b="1" kern="1200" dirty="0" smtClean="0"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  <a:p>
                      <a:pPr marL="0" algn="l" defTabSz="914400" rtl="0" eaLnBrk="1" latinLnBrk="0" hangingPunct="1"/>
                      <a:endParaRPr lang="ru-RU" sz="1050" b="1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801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27.03.2018</a:t>
                      </a:r>
                      <a:endParaRPr kumimoji="0" lang="ru-RU" altLang="ru-RU" sz="10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altLang="ru-RU" sz="1050" b="0" u="non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Bef>
                          <a:spcPct val="20000"/>
                        </a:spcBef>
                      </a:pPr>
                      <a:r>
                        <a:rPr lang="ru-RU" sz="1050" b="1" u="sng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На 26,7 млн рублей снизилась дебиторская задолженность потребителей перед калмыцким филиалом МРСК Юга</a:t>
                      </a:r>
                    </a:p>
                    <a:p>
                      <a:pPr marL="0" algn="just" defTabSz="914400" rtl="0" eaLnBrk="1" latinLnBrk="0" hangingPunct="1">
                        <a:spcBef>
                          <a:spcPct val="20000"/>
                        </a:spcBef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Активная </a:t>
                      </a:r>
                      <a:r>
                        <a:rPr lang="ru-RU" sz="1050" b="1" kern="1200" dirty="0" err="1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претензионно</a:t>
                      </a: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-исковая деятельность и реализация имущества должников-банкротов позволили с начала 2018 года снизить на 26,7 млн рублей дебиторскую задолженность потребителей за услуги по передаче электроэнергии перед калмыцким филиалом ПАО «МРСК Юга» (входит в группу компаний «Россети»). </a:t>
                      </a:r>
                    </a:p>
                    <a:p>
                      <a:pPr marL="0" algn="l" defTabSz="914400" rtl="0" eaLnBrk="1" latinLnBrk="0" hangingPunct="1"/>
                      <a:endParaRPr lang="ru-RU" sz="1050" b="1" u="non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339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29.03.2018</a:t>
                      </a:r>
                      <a:endParaRPr kumimoji="0" lang="ru-RU" altLang="ru-RU" sz="10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altLang="ru-RU" sz="1050" b="0" u="non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Bef>
                          <a:spcPct val="20000"/>
                        </a:spcBef>
                      </a:pPr>
                      <a:r>
                        <a:rPr lang="ru-RU" sz="1050" b="1" u="sng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МРСК Юга стала лучшей социально ориентированной энергетической компанией ТЭК в России</a:t>
                      </a:r>
                    </a:p>
                    <a:p>
                      <a:pPr marL="0" algn="just" defTabSz="914400" rtl="0" eaLnBrk="1" latinLnBrk="0" hangingPunct="1">
                        <a:spcBef>
                          <a:spcPct val="20000"/>
                        </a:spcBef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ПАО «МРСК Юга» (входит в ГК «Россети») стала победителем конкурса на лучшую социально ориентированную компанию, организованного Министерством энергетики России. Проект компании по привлечению и удержанию молодых специалистов был признан лучшим из всех представленных на рассмотрение конкурсной комиссии работ. </a:t>
                      </a:r>
                      <a:endParaRPr lang="ru-RU" sz="1050" b="1" kern="12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604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050" b="0" u="none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30.03.2018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altLang="ru-RU" sz="1050" b="0" u="non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ru-RU" sz="1050" b="1" u="sng" kern="1200" dirty="0" smtClean="0"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«Умные сети» - повышение надежности электроснабжения в </a:t>
                      </a:r>
                      <a:r>
                        <a:rPr lang="ru-RU" sz="1050" b="1" u="sng" kern="1200" dirty="0" err="1" smtClean="0"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Камышинском</a:t>
                      </a:r>
                      <a:r>
                        <a:rPr lang="ru-RU" sz="1050" b="1" u="sng" kern="1200" dirty="0" smtClean="0"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районе Волгоградской области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050" b="1" u="none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Реализация проекта </a:t>
                      </a:r>
                      <a:r>
                        <a:rPr lang="ru-RU" sz="105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Smart</a:t>
                      </a:r>
                      <a:r>
                        <a:rPr lang="ru-RU" sz="1050" b="1" u="none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lang="ru-RU" sz="105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Grid</a:t>
                      </a:r>
                      <a:r>
                        <a:rPr lang="ru-RU" sz="1050" b="1" u="none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(умная сеть) началась в Волгоградской области на базе </a:t>
                      </a:r>
                      <a:r>
                        <a:rPr lang="ru-RU" sz="105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Петроввальского</a:t>
                      </a:r>
                      <a:r>
                        <a:rPr lang="ru-RU" sz="1050" b="1" u="none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РЭС производственного отделения «</a:t>
                      </a:r>
                      <a:r>
                        <a:rPr lang="ru-RU" sz="105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Камышинские</a:t>
                      </a:r>
                      <a:r>
                        <a:rPr lang="ru-RU" sz="1050" b="1" u="none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электрические сети» ПАО «МРСК Юга» (входит в ГК «Россети»). «Умные сети» повысят надежность электроснабжения потребителей, снизят время ликвидации аварий, помогут оптимизировать затраты на эксплуатацию электросети.</a:t>
                      </a:r>
                    </a:p>
                    <a:p>
                      <a:pPr marL="0" algn="l" defTabSz="914400" rtl="0" eaLnBrk="1" latinLnBrk="0" hangingPunct="1">
                        <a:spcBef>
                          <a:spcPct val="20000"/>
                        </a:spcBef>
                      </a:pPr>
                      <a:endParaRPr lang="ru-RU" altLang="ru-RU" sz="1050" b="1" u="non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772483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0" y="381000"/>
            <a:ext cx="4325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СТРУКТУРА АКЦИОНЕРНОГО КАПИТАЛА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32621" y="748815"/>
            <a:ext cx="871378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dirty="0"/>
              <a:t>Уставный капитал ПАО «МРСК Юга» составляет </a:t>
            </a:r>
            <a:r>
              <a:rPr lang="ru-RU" altLang="ru-RU" sz="1300" b="1" dirty="0"/>
              <a:t>6 117 813 941,7</a:t>
            </a:r>
            <a:r>
              <a:rPr lang="ru-RU" altLang="ru-RU" sz="1300" dirty="0"/>
              <a:t> руб. и разделен на </a:t>
            </a:r>
            <a:r>
              <a:rPr lang="ru-RU" altLang="ru-RU" sz="1300" b="1" dirty="0"/>
              <a:t>61 178 139 417 </a:t>
            </a:r>
            <a:r>
              <a:rPr lang="ru-RU" altLang="ru-RU" sz="1300" dirty="0"/>
              <a:t>обыкновенных именных бездокументарных акций номинальной стоимостью </a:t>
            </a:r>
            <a:r>
              <a:rPr lang="ru-RU" altLang="ru-RU" sz="1300" b="1" dirty="0"/>
              <a:t>0,1</a:t>
            </a:r>
            <a:r>
              <a:rPr lang="ru-RU" altLang="ru-RU" sz="1300" dirty="0"/>
              <a:t> руб</a:t>
            </a:r>
            <a:r>
              <a:rPr lang="ru-RU" altLang="ru-RU" sz="1300" dirty="0" smtClean="0"/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dirty="0" smtClean="0"/>
              <a:t>Обществом размещено 69 039 057 177 обыкновенных именных бездокументарных акций номинальной стоимостью 0,1 руб.</a:t>
            </a:r>
            <a:endParaRPr lang="ru-RU" altLang="ru-RU" sz="1300" dirty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62581" y="1736283"/>
            <a:ext cx="653832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/>
              <a:t>Статистическая информация об акционерах ПАО «МРСК Юга» на </a:t>
            </a:r>
            <a:r>
              <a:rPr lang="ru-RU" altLang="ru-RU" sz="1300" b="1" dirty="0" smtClean="0"/>
              <a:t>31.03.2018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 smtClean="0"/>
              <a:t>от количества размещенных акций ПАО «МРСК Юга»</a:t>
            </a:r>
            <a:endParaRPr lang="ru-RU" altLang="ru-RU" sz="1300" b="1" dirty="0"/>
          </a:p>
        </p:txBody>
      </p:sp>
      <p:graphicFrame>
        <p:nvGraphicFramePr>
          <p:cNvPr id="12" name="Group 49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5146524"/>
              </p:ext>
            </p:extLst>
          </p:nvPr>
        </p:nvGraphicFramePr>
        <p:xfrm>
          <a:off x="508040" y="2459884"/>
          <a:ext cx="8362950" cy="3130107"/>
        </p:xfrm>
        <a:graphic>
          <a:graphicData uri="http://schemas.openxmlformats.org/drawingml/2006/table">
            <a:tbl>
              <a:tblPr/>
              <a:tblGrid>
                <a:gridCol w="2527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938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066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351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7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Тип держателя акций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76200" marB="762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Количество акционеров Общества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76200" marB="762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Количество акций, шт.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76200" marB="762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Доля в уставном капитале,%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76200" marB="762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Владельцы - физические лица</a:t>
                      </a:r>
                      <a:r>
                        <a:rPr lang="ru-RU" sz="1200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9142</a:t>
                      </a:r>
                      <a:r>
                        <a:rPr lang="ru-RU" sz="1200" dirty="0" smtClean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 b="1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1 417 560 233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60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в том числе нерезиденты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39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9 958 822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0,015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Владельцы -юридические лица</a:t>
                      </a:r>
                      <a:r>
                        <a:rPr lang="ru-RU" sz="1200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50" b="1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67 616 253 118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97,94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в том числе нерезиденты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14 679 891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0,021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Государство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69 125 536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Счета неустановленных лиц</a:t>
                      </a:r>
                      <a:r>
                        <a:rPr lang="ru-RU" sz="120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 b="1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5 243 826</a:t>
                      </a:r>
                      <a:r>
                        <a:rPr lang="ru-RU" sz="145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r>
                        <a:rPr lang="ru-RU" sz="1200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u="sng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r>
                        <a:rPr lang="ru-RU" sz="120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9235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50" b="1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69 039 057 177</a:t>
                      </a:r>
                      <a:r>
                        <a:rPr lang="ru-RU" sz="1450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ru-RU" sz="1200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8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3" name="Номер слайда 1"/>
          <p:cNvSpPr txBox="1">
            <a:spLocks/>
          </p:cNvSpPr>
          <p:nvPr/>
        </p:nvSpPr>
        <p:spPr bwMode="auto">
          <a:xfrm>
            <a:off x="4631745" y="6433703"/>
            <a:ext cx="37230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</a:rPr>
              <a:t>7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49598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72000" y="381000"/>
            <a:ext cx="4325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</a:rPr>
              <a:t>СТРУКТУРА АКЦИОНЕРНОГО КАПИТАЛА</a:t>
            </a: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 bwMode="auto">
          <a:xfrm>
            <a:off x="4631745" y="6433703"/>
            <a:ext cx="37230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8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1752600" y="1519238"/>
          <a:ext cx="5638800" cy="3819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4266995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443663" y="469900"/>
            <a:ext cx="2274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</a:rPr>
              <a:t>ФОНДОВЫЙ РЫНОК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90932" y="3391326"/>
            <a:ext cx="8442325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200" dirty="0">
                <a:solidFill>
                  <a:srgbClr val="6666FF"/>
                </a:solidFill>
                <a:latin typeface="Times New Roman" panose="02020603050405020304" pitchFamily="18" charset="0"/>
              </a:rPr>
              <a:t>Динамика цены 1 акции ПАО «МРСК Юга» за </a:t>
            </a:r>
            <a:r>
              <a:rPr lang="ru-RU" altLang="ru-RU" sz="1200" dirty="0" smtClean="0">
                <a:solidFill>
                  <a:srgbClr val="6666FF"/>
                </a:solidFill>
                <a:latin typeface="Times New Roman" panose="02020603050405020304" pitchFamily="18" charset="0"/>
              </a:rPr>
              <a:t>2017 </a:t>
            </a:r>
            <a:r>
              <a:rPr lang="ru-RU" altLang="ru-RU" sz="1200" dirty="0">
                <a:solidFill>
                  <a:srgbClr val="6666FF"/>
                </a:solidFill>
                <a:latin typeface="Times New Roman" panose="02020603050405020304" pitchFamily="18" charset="0"/>
              </a:rPr>
              <a:t>г. (по данным ЗАО «ФБ ММВБ»)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5807973" y="3631751"/>
            <a:ext cx="17018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ctr" hangingPunct="1">
              <a:lnSpc>
                <a:spcPct val="80000"/>
              </a:lnSpc>
              <a:buFontTx/>
              <a:buNone/>
            </a:pPr>
            <a:r>
              <a:rPr lang="ru-RU" altLang="ru-RU" sz="1000" dirty="0">
                <a:solidFill>
                  <a:srgbClr val="002060"/>
                </a:solidFill>
                <a:latin typeface="Times New Roman" panose="02020603050405020304" pitchFamily="18" charset="0"/>
              </a:rPr>
              <a:t>Акции обыкн. (ММВБ) </a:t>
            </a:r>
          </a:p>
        </p:txBody>
      </p:sp>
      <p:pic>
        <p:nvPicPr>
          <p:cNvPr id="12" name="Picture 13" descr="inde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625" y="3699554"/>
            <a:ext cx="78348" cy="7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&amp;conf=me_ru&amp;seria=mice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13" y="3871148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&amp;conf=me_ru&amp;seria=micexpw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13" y="4095689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5814005" y="3820247"/>
            <a:ext cx="10668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ctr" hangingPunct="1">
              <a:lnSpc>
                <a:spcPct val="80000"/>
              </a:lnSpc>
              <a:buFontTx/>
              <a:buNone/>
            </a:pPr>
            <a:r>
              <a:rPr lang="ru-RU" alt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ММВБ </a:t>
            </a: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5814005" y="4056628"/>
            <a:ext cx="258286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000" dirty="0">
                <a:solidFill>
                  <a:srgbClr val="002060"/>
                </a:solidFill>
                <a:latin typeface="Times New Roman" panose="02020603050405020304" pitchFamily="18" charset="0"/>
              </a:rPr>
              <a:t>Индекс ММВБ Энергетика 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217487" y="793848"/>
            <a:ext cx="8709025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/>
              <a:t>   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Акции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ПАО «МРСК Юга» допущены к обращению на фондовых биржах  ОАО «РТС» и ПАО Московская биржа (дата начала обращения 03.07.2008).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До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19.12.2011 (дата реорганизации ОАО «РТС») акции ПАО «МРСК Юга» обращались на ОАО «РТС» без прохождения процедуры листинга в двух режимах - «Т+0» (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тикер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MRKYG) и «RTS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Classica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тикер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MRKY). </a:t>
            </a:r>
            <a:endParaRPr lang="ru-RU" alt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 12.07.2010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акции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торгуются на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ПАО Московская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биржа: с 12.07.2010 по 08.06.2013 -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Котировальном списке «Б» (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тикер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20.11.2011 включительно – MRKA, с 21.11.2011 – MRKY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r>
              <a:rPr lang="ru-RU" sz="12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14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26.02.2018 </a:t>
            </a:r>
            <a:r>
              <a:rPr lang="ru-RU" sz="14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акции </a:t>
            </a:r>
            <a:r>
              <a:rPr lang="ru-RU" sz="14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ПАО «МРСК Юга</a:t>
            </a:r>
            <a:r>
              <a:rPr lang="ru-RU" sz="14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переведены </a:t>
            </a:r>
            <a:r>
              <a:rPr lang="ru-RU" sz="14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раздела «Второй уровень» в раздел «Третий уровень» Списка ценных бумаг, допущенных к торгам в ПАО Московская </a:t>
            </a:r>
            <a:r>
              <a:rPr lang="ru-RU" sz="14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Биржа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Рыночная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капитализация Общества по состоянию на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31.03.2018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ПАО Московская биржа составила: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3 499 389 574,65 руб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Сделки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совершенные с акциями ПАО «МРСК Юга» на фондовых биржах за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месяца 2018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г.: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ПАО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Московская биржа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7 563 сделок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объем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71,631 млн. руб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8" name="Номер слайда 1"/>
          <p:cNvSpPr txBox="1">
            <a:spLocks/>
          </p:cNvSpPr>
          <p:nvPr/>
        </p:nvSpPr>
        <p:spPr bwMode="auto">
          <a:xfrm>
            <a:off x="4631745" y="6433703"/>
            <a:ext cx="426286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</a:rPr>
              <a:t>9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10242" name="Picture 2" descr="http://chart.rsf.ru/superchart/chart/?conf=me_ru&amp;w=690&amp;h=280&amp;referer=http://mrsk-yuga.ru/&amp;d1=2018-01-01&amp;d2=2018-03-30&amp;lastUpdated=2018-04-28%2015:39&amp;type=4&amp;series=MICEX.SOID,micex,rtseu,micexpwr&amp;main=MICEX.SOID&amp;target=chartingTool&amp;id=chart.PriceIm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01" y="3562867"/>
            <a:ext cx="5151934" cy="209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chart.rsf.ru/superchart/chart/?conf=me_ru&amp;w=690&amp;h=170&amp;referer=http://mrsk-yuga.ru/&amp;d1=2018-01-01&amp;d2=2018-03-30&amp;lastUpdated=2018-04-28%2015:39&amp;type=2&amp;series=MICEX.SOID&amp;main=MICEX.SOID&amp;target=chartingTool&amp;id=chart.VolumeIm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930" y="4622211"/>
            <a:ext cx="4065070" cy="100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00968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5000</Words>
  <Application>Microsoft Office PowerPoint</Application>
  <PresentationFormat>Экран (4:3)</PresentationFormat>
  <Paragraphs>1394</Paragraphs>
  <Slides>29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8" baseType="lpstr">
      <vt:lpstr>Arial Unicode MS</vt:lpstr>
      <vt:lpstr>Arial</vt:lpstr>
      <vt:lpstr>Calibri</vt:lpstr>
      <vt:lpstr>Roboto Condensed</vt:lpstr>
      <vt:lpstr>Tahoma</vt:lpstr>
      <vt:lpstr>Times New Roman</vt:lpstr>
      <vt:lpstr>11_Специальное оформление</vt:lpstr>
      <vt:lpstr>Лист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Киселев Александр Петрович</dc:creator>
  <cp:lastModifiedBy>Казак Наталья Васильевна</cp:lastModifiedBy>
  <cp:revision>60</cp:revision>
  <dcterms:created xsi:type="dcterms:W3CDTF">2016-08-24T12:57:42Z</dcterms:created>
  <dcterms:modified xsi:type="dcterms:W3CDTF">2018-05-03T15:32:10Z</dcterms:modified>
</cp:coreProperties>
</file>